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8" r:id="rId2"/>
    <p:sldId id="294" r:id="rId3"/>
    <p:sldId id="299" r:id="rId4"/>
    <p:sldId id="278" r:id="rId5"/>
    <p:sldId id="303" r:id="rId6"/>
    <p:sldId id="297" r:id="rId7"/>
    <p:sldId id="288" r:id="rId8"/>
    <p:sldId id="30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24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3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01-Dec-22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01-Dec-22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01-Dec-22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01-Dec-22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01-Dec-22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01-Dec-22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01-Dec-22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01-Dec-22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01-Dec-22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01-Dec-22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01-Dec-22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ctr" rtl="0">
              <a:buNone/>
            </a:pPr>
            <a:endParaRPr lang="en-US" sz="2800" b="1" dirty="0" smtClean="0">
              <a:solidFill>
                <a:srgbClr val="0070C0"/>
              </a:solidFill>
            </a:endParaRPr>
          </a:p>
          <a:p>
            <a:pPr algn="ctr" rtl="0">
              <a:buNone/>
            </a:pPr>
            <a:endParaRPr lang="en-US" sz="2800" b="1" dirty="0" smtClean="0">
              <a:solidFill>
                <a:srgbClr val="0070C0"/>
              </a:solidFill>
            </a:endParaRPr>
          </a:p>
          <a:p>
            <a:pPr algn="ctr" rtl="0">
              <a:buNone/>
            </a:pPr>
            <a:r>
              <a:rPr lang="en-US" sz="7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Breathing systems</a:t>
            </a:r>
            <a:endParaRPr lang="ar-IQ" sz="7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pPr algn="ctr"/>
            <a:r>
              <a:rPr lang="en-US" b="1" dirty="0" err="1" smtClean="0">
                <a:solidFill>
                  <a:srgbClr val="FF0000"/>
                </a:solidFill>
              </a:rPr>
              <a:t>Mapleson</a:t>
            </a:r>
            <a:r>
              <a:rPr lang="en-US" b="1" dirty="0" smtClean="0">
                <a:solidFill>
                  <a:srgbClr val="FF0000"/>
                </a:solidFill>
              </a:rPr>
              <a:t>  B  and  C systems </a:t>
            </a:r>
            <a:r>
              <a:rPr lang="en-US" dirty="0" smtClean="0">
                <a:solidFill>
                  <a:srgbClr val="FF0000"/>
                </a:solidFill>
              </a:rPr>
              <a:t/>
            </a:r>
            <a:br>
              <a:rPr lang="en-US" dirty="0" smtClean="0">
                <a:solidFill>
                  <a:srgbClr val="FF0000"/>
                </a:solidFill>
              </a:rPr>
            </a:br>
            <a:endParaRPr lang="ar-IQ" sz="2400" dirty="0">
              <a:solidFill>
                <a:srgbClr val="FF0000"/>
              </a:solidFill>
            </a:endParaRPr>
          </a:p>
        </p:txBody>
      </p:sp>
      <p:sp>
        <p:nvSpPr>
          <p:cNvPr id="3" name="Content Placeholder 2"/>
          <p:cNvSpPr>
            <a:spLocks noGrp="1"/>
          </p:cNvSpPr>
          <p:nvPr>
            <p:ph idx="1"/>
          </p:nvPr>
        </p:nvSpPr>
        <p:spPr>
          <a:xfrm>
            <a:off x="0" y="1143000"/>
            <a:ext cx="9144000" cy="5715000"/>
          </a:xfrm>
        </p:spPr>
        <p:txBody>
          <a:bodyPr>
            <a:normAutofit/>
          </a:bodyPr>
          <a:lstStyle/>
          <a:p>
            <a:pPr algn="just" rtl="0">
              <a:buNone/>
            </a:pPr>
            <a:r>
              <a:rPr lang="en-US" b="1" u="sng" dirty="0" smtClean="0"/>
              <a:t>Components</a:t>
            </a:r>
            <a:endParaRPr lang="en-US" dirty="0" smtClean="0"/>
          </a:p>
          <a:p>
            <a:pPr algn="just" rtl="0"/>
            <a:r>
              <a:rPr lang="en-US" b="1" u="sng" dirty="0" smtClean="0"/>
              <a:t>1.</a:t>
            </a:r>
            <a:r>
              <a:rPr lang="en-US" dirty="0" smtClean="0"/>
              <a:t> A reservoir bag. In the B system, corrugated tubing is attached to the bag and</a:t>
            </a:r>
            <a:r>
              <a:rPr lang="en-US" b="1" dirty="0" smtClean="0"/>
              <a:t> </a:t>
            </a:r>
            <a:r>
              <a:rPr lang="en-US" dirty="0" smtClean="0"/>
              <a:t>both act as a reservoir.</a:t>
            </a:r>
          </a:p>
          <a:p>
            <a:pPr algn="just" rtl="0"/>
            <a:r>
              <a:rPr lang="en-US" b="1" u="sng" dirty="0" smtClean="0"/>
              <a:t>2.</a:t>
            </a:r>
            <a:r>
              <a:rPr lang="en-US" dirty="0" smtClean="0"/>
              <a:t> An APL valve at the patient’s end.</a:t>
            </a:r>
          </a:p>
          <a:p>
            <a:pPr algn="just" rtl="0"/>
            <a:r>
              <a:rPr lang="en-US" b="1" u="sng" dirty="0" smtClean="0"/>
              <a:t>3.</a:t>
            </a:r>
            <a:r>
              <a:rPr lang="en-US" dirty="0" smtClean="0"/>
              <a:t> FGF is added just proximal to the APL.</a:t>
            </a:r>
          </a:p>
          <a:p>
            <a:pPr algn="just" rtl="0">
              <a:buNone/>
            </a:pPr>
            <a:r>
              <a:rPr lang="en-US" b="1" u="sng" dirty="0" smtClean="0"/>
              <a:t>Mechanism of action</a:t>
            </a:r>
            <a:endParaRPr lang="en-US" dirty="0" smtClean="0"/>
          </a:p>
          <a:p>
            <a:pPr algn="just" rtl="0"/>
            <a:r>
              <a:rPr lang="en-US" dirty="0" smtClean="0"/>
              <a:t>Both systems are not efficient during spontaneous ventilation. A FGF of 1.5–2 times the minute volume is required to prevent </a:t>
            </a:r>
            <a:r>
              <a:rPr lang="en-US" dirty="0" err="1" smtClean="0"/>
              <a:t>rebreathing</a:t>
            </a:r>
            <a:r>
              <a:rPr lang="en-US" dirty="0" smtClean="0"/>
              <a:t>. During controlled ventilation, the B system is more efficient due to the corrugated tubing acting as a reservoir. A FGF of more than 50% of the minute ventilation is still required to prevent </a:t>
            </a:r>
            <a:r>
              <a:rPr lang="en-US" dirty="0" err="1" smtClean="0"/>
              <a:t>rebreathing</a:t>
            </a:r>
            <a:r>
              <a:rPr lang="en-US" dirty="0" smtClean="0"/>
              <a:t>.</a:t>
            </a:r>
          </a:p>
          <a:p>
            <a:pPr algn="just"/>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b="1" dirty="0" smtClean="0">
                <a:latin typeface="Calibri" pitchFamily="34" charset="0"/>
              </a:rPr>
              <a:t>Fig. The Bain breathing system</a:t>
            </a:r>
            <a:endParaRPr lang="ar-IQ" dirty="0">
              <a:latin typeface="Calibri" pitchFamily="34" charset="0"/>
            </a:endParaRPr>
          </a:p>
        </p:txBody>
      </p:sp>
      <p:pic>
        <p:nvPicPr>
          <p:cNvPr id="1026" name="Picture 2"/>
          <p:cNvPicPr>
            <a:picLocks noGrp="1" noChangeAspect="1" noChangeArrowheads="1"/>
          </p:cNvPicPr>
          <p:nvPr>
            <p:ph idx="1"/>
          </p:nvPr>
        </p:nvPicPr>
        <p:blipFill>
          <a:blip r:embed="rId2"/>
          <a:srcRect/>
          <a:stretch>
            <a:fillRect/>
          </a:stretch>
        </p:blipFill>
        <p:spPr bwMode="auto">
          <a:xfrm>
            <a:off x="609600" y="1676400"/>
            <a:ext cx="7848600" cy="4114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4000" b="1" dirty="0" smtClean="0">
                <a:solidFill>
                  <a:srgbClr val="0070C0"/>
                </a:solidFill>
              </a:rPr>
              <a:t>Bain system(</a:t>
            </a:r>
            <a:r>
              <a:rPr lang="en-US" sz="4000" b="1" dirty="0" err="1" smtClean="0">
                <a:solidFill>
                  <a:srgbClr val="0070C0"/>
                </a:solidFill>
              </a:rPr>
              <a:t>Mapleson</a:t>
            </a:r>
            <a:r>
              <a:rPr lang="en-US" sz="4000" b="1" dirty="0" smtClean="0">
                <a:solidFill>
                  <a:srgbClr val="0070C0"/>
                </a:solidFill>
              </a:rPr>
              <a:t> D)</a:t>
            </a:r>
            <a:r>
              <a:rPr lang="en-US" sz="4000" dirty="0" smtClean="0">
                <a:solidFill>
                  <a:srgbClr val="0070C0"/>
                </a:solidFill>
              </a:rPr>
              <a:t/>
            </a:r>
            <a:br>
              <a:rPr lang="en-US" sz="4000" dirty="0" smtClean="0">
                <a:solidFill>
                  <a:srgbClr val="0070C0"/>
                </a:solidFill>
              </a:rPr>
            </a:br>
            <a:endParaRPr lang="ar-IQ" sz="1400" dirty="0">
              <a:solidFill>
                <a:srgbClr val="0070C0"/>
              </a:solidFill>
            </a:endParaRPr>
          </a:p>
        </p:txBody>
      </p:sp>
      <p:sp>
        <p:nvSpPr>
          <p:cNvPr id="3" name="Content Placeholder 2"/>
          <p:cNvSpPr>
            <a:spLocks noGrp="1"/>
          </p:cNvSpPr>
          <p:nvPr>
            <p:ph idx="1"/>
          </p:nvPr>
        </p:nvSpPr>
        <p:spPr>
          <a:xfrm>
            <a:off x="0" y="838200"/>
            <a:ext cx="9144000" cy="6019800"/>
          </a:xfrm>
        </p:spPr>
        <p:txBody>
          <a:bodyPr>
            <a:normAutofit lnSpcReduction="10000"/>
          </a:bodyPr>
          <a:lstStyle/>
          <a:p>
            <a:pPr algn="l" rtl="0">
              <a:buNone/>
            </a:pPr>
            <a:r>
              <a:rPr lang="en-US" b="1" dirty="0" smtClean="0">
                <a:solidFill>
                  <a:srgbClr val="FF0000"/>
                </a:solidFill>
              </a:rPr>
              <a:t>   </a:t>
            </a:r>
            <a:r>
              <a:rPr lang="en-US" b="1" u="sng" dirty="0" smtClean="0">
                <a:solidFill>
                  <a:srgbClr val="FF0000"/>
                </a:solidFill>
              </a:rPr>
              <a:t>Components</a:t>
            </a:r>
            <a:endParaRPr lang="en-US" dirty="0" smtClean="0">
              <a:solidFill>
                <a:srgbClr val="FF0000"/>
              </a:solidFill>
            </a:endParaRPr>
          </a:p>
          <a:p>
            <a:pPr algn="just" rtl="0"/>
            <a:r>
              <a:rPr lang="en-US" b="1" u="sng" dirty="0" smtClean="0"/>
              <a:t>1.</a:t>
            </a:r>
            <a:r>
              <a:rPr lang="en-US" dirty="0" smtClean="0"/>
              <a:t> A length of coaxial tubing (tube is 180 cm, but it can be supplied at 270 cm (for dental or ophthalmic surgery) and 540 cm (for magnetic resonance imaging MRI) scans where the </a:t>
            </a:r>
            <a:r>
              <a:rPr lang="en-US" dirty="0" err="1" smtClean="0"/>
              <a:t>anaesthetic</a:t>
            </a:r>
            <a:r>
              <a:rPr lang="en-US" dirty="0" smtClean="0"/>
              <a:t> machine needs to be kept outside the scanner’s magnetic field). Increasing the length of the tubing does not affect the physical properties of the breathing system.</a:t>
            </a:r>
          </a:p>
          <a:p>
            <a:pPr algn="just" rtl="0"/>
            <a:r>
              <a:rPr lang="en-US" b="1" u="sng" dirty="0" smtClean="0"/>
              <a:t>2.</a:t>
            </a:r>
            <a:r>
              <a:rPr lang="en-US" dirty="0" smtClean="0"/>
              <a:t> The fresh gas flows through the inner tube while the exhaled gases flow through the outside tube. The internal lumen has a swivel mount at the patient end. This ensures that the internal tube cannot kink, so ensuring delivery of fresh gas to the patient.</a:t>
            </a:r>
          </a:p>
          <a:p>
            <a:pPr algn="just" rtl="0"/>
            <a:r>
              <a:rPr lang="en-US" b="1" u="sng" dirty="0" smtClean="0"/>
              <a:t>3.</a:t>
            </a:r>
            <a:r>
              <a:rPr lang="en-US" dirty="0" smtClean="0"/>
              <a:t> The reservoir bag is mounted at the machine end.</a:t>
            </a:r>
          </a:p>
          <a:p>
            <a:pPr algn="just" rtl="0"/>
            <a:r>
              <a:rPr lang="en-US" b="1" u="sng" dirty="0" smtClean="0"/>
              <a:t>4.</a:t>
            </a:r>
            <a:r>
              <a:rPr lang="en-US" dirty="0" smtClean="0"/>
              <a:t> The APL valve is mounted at the machine end.</a:t>
            </a:r>
          </a:p>
          <a:p>
            <a:pPr algn="l"/>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r>
              <a:rPr lang="en-US" b="1" dirty="0" smtClean="0"/>
              <a:t>     Fig. T-piece breathing system</a:t>
            </a:r>
            <a:endParaRPr lang="ar-IQ" dirty="0"/>
          </a:p>
        </p:txBody>
      </p:sp>
      <p:pic>
        <p:nvPicPr>
          <p:cNvPr id="1026" name="Picture 2"/>
          <p:cNvPicPr>
            <a:picLocks noGrp="1" noChangeAspect="1" noChangeArrowheads="1"/>
          </p:cNvPicPr>
          <p:nvPr>
            <p:ph idx="1"/>
          </p:nvPr>
        </p:nvPicPr>
        <p:blipFill>
          <a:blip r:embed="rId2"/>
          <a:srcRect/>
          <a:stretch>
            <a:fillRect/>
          </a:stretch>
        </p:blipFill>
        <p:spPr bwMode="auto">
          <a:xfrm>
            <a:off x="0" y="1295400"/>
            <a:ext cx="9143999" cy="55625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b="1" dirty="0" smtClean="0">
                <a:solidFill>
                  <a:srgbClr val="FF0000"/>
                </a:solidFill>
              </a:rPr>
              <a:t>T-piece system (</a:t>
            </a:r>
            <a:r>
              <a:rPr lang="en-US" b="1" dirty="0" err="1" smtClean="0">
                <a:solidFill>
                  <a:srgbClr val="FF0000"/>
                </a:solidFill>
              </a:rPr>
              <a:t>Mapleson</a:t>
            </a:r>
            <a:r>
              <a:rPr lang="en-US" b="1" dirty="0" smtClean="0">
                <a:solidFill>
                  <a:srgbClr val="FF0000"/>
                </a:solidFill>
              </a:rPr>
              <a:t> E and F)</a:t>
            </a:r>
            <a:r>
              <a:rPr lang="en-US" dirty="0" smtClean="0">
                <a:solidFill>
                  <a:srgbClr val="FF0000"/>
                </a:solidFill>
              </a:rPr>
              <a:t> </a:t>
            </a:r>
            <a:endParaRPr lang="ar-IQ" dirty="0"/>
          </a:p>
        </p:txBody>
      </p:sp>
      <p:sp>
        <p:nvSpPr>
          <p:cNvPr id="3" name="Content Placeholder 2"/>
          <p:cNvSpPr>
            <a:spLocks noGrp="1"/>
          </p:cNvSpPr>
          <p:nvPr>
            <p:ph idx="1"/>
          </p:nvPr>
        </p:nvSpPr>
        <p:spPr>
          <a:xfrm>
            <a:off x="0" y="1143000"/>
            <a:ext cx="9144000" cy="5715000"/>
          </a:xfrm>
        </p:spPr>
        <p:txBody>
          <a:bodyPr/>
          <a:lstStyle/>
          <a:p>
            <a:pPr algn="l" rtl="0">
              <a:buNone/>
            </a:pPr>
            <a:r>
              <a:rPr lang="en-US" b="1" u="sng" dirty="0" smtClean="0"/>
              <a:t>Problems in practice and safety features</a:t>
            </a:r>
            <a:endParaRPr lang="en-US" dirty="0" smtClean="0"/>
          </a:p>
          <a:p>
            <a:pPr algn="l" rtl="0"/>
            <a:r>
              <a:rPr lang="en-US" b="1" u="sng" dirty="0" smtClean="0"/>
              <a:t>1.</a:t>
            </a:r>
            <a:r>
              <a:rPr lang="en-US" dirty="0" smtClean="0"/>
              <a:t> Since there is no APL valve used in this breathing system, scavenging is a problem.</a:t>
            </a:r>
          </a:p>
          <a:p>
            <a:pPr algn="l" rtl="0"/>
            <a:r>
              <a:rPr lang="en-US" b="1" u="sng" dirty="0" smtClean="0"/>
              <a:t>2.</a:t>
            </a:r>
            <a:r>
              <a:rPr lang="en-US" dirty="0" smtClean="0"/>
              <a:t> Patients under 6 years of age have a low functional residual capacity (FRC). This problem can be partially overcome in the </a:t>
            </a:r>
            <a:r>
              <a:rPr lang="en-US" dirty="0" err="1" smtClean="0"/>
              <a:t>Mapleson</a:t>
            </a:r>
            <a:r>
              <a:rPr lang="en-US" dirty="0" smtClean="0"/>
              <a:t> F with the addition of the double-ended bag.</a:t>
            </a:r>
          </a:p>
          <a:p>
            <a:pPr algn="l"/>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lgn="ctr"/>
            <a:r>
              <a:rPr lang="en-US" sz="4000" b="1" dirty="0" smtClean="0">
                <a:solidFill>
                  <a:srgbClr val="0070C0"/>
                </a:solidFill>
              </a:rPr>
              <a:t>Waters canister (‘to-and-fro’)</a:t>
            </a:r>
            <a:endParaRPr lang="ar-IQ" sz="4000" dirty="0">
              <a:solidFill>
                <a:srgbClr val="0070C0"/>
              </a:solidFill>
            </a:endParaRPr>
          </a:p>
        </p:txBody>
      </p:sp>
      <p:sp>
        <p:nvSpPr>
          <p:cNvPr id="3" name="Content Placeholder 2"/>
          <p:cNvSpPr>
            <a:spLocks noGrp="1"/>
          </p:cNvSpPr>
          <p:nvPr>
            <p:ph idx="1"/>
          </p:nvPr>
        </p:nvSpPr>
        <p:spPr>
          <a:xfrm>
            <a:off x="0" y="990600"/>
            <a:ext cx="9144000" cy="5867400"/>
          </a:xfrm>
        </p:spPr>
        <p:txBody>
          <a:bodyPr>
            <a:normAutofit fontScale="92500" lnSpcReduction="20000"/>
          </a:bodyPr>
          <a:lstStyle/>
          <a:p>
            <a:pPr algn="l" rtl="0">
              <a:buNone/>
            </a:pPr>
            <a:r>
              <a:rPr lang="en-US" b="1" dirty="0" smtClean="0">
                <a:solidFill>
                  <a:srgbClr val="FF0000"/>
                </a:solidFill>
              </a:rPr>
              <a:t>    </a:t>
            </a:r>
            <a:r>
              <a:rPr lang="en-US" b="1" u="sng" dirty="0" smtClean="0">
                <a:solidFill>
                  <a:srgbClr val="FF0000"/>
                </a:solidFill>
              </a:rPr>
              <a:t>Waters canister (‘to-and-fro’) bidirectional flow breathing system</a:t>
            </a:r>
            <a:endParaRPr lang="en-US" dirty="0" smtClean="0">
              <a:solidFill>
                <a:srgbClr val="FF0000"/>
              </a:solidFill>
            </a:endParaRPr>
          </a:p>
          <a:p>
            <a:pPr algn="just" rtl="0">
              <a:lnSpc>
                <a:spcPct val="150000"/>
              </a:lnSpc>
            </a:pPr>
            <a:r>
              <a:rPr lang="en-US" dirty="0" smtClean="0"/>
              <a:t>Currently, this system is not widely used in </a:t>
            </a:r>
            <a:r>
              <a:rPr lang="en-US" dirty="0" err="1" smtClean="0"/>
              <a:t>anaesthetic</a:t>
            </a:r>
            <a:r>
              <a:rPr lang="en-US" dirty="0" smtClean="0"/>
              <a:t> practice. It consists of a </a:t>
            </a:r>
            <a:r>
              <a:rPr lang="en-US" dirty="0" err="1" smtClean="0"/>
              <a:t>Mapleson</a:t>
            </a:r>
            <a:r>
              <a:rPr lang="en-US" dirty="0" smtClean="0"/>
              <a:t> C system with a soda lime canister positioned between the APL valve and the reservoir. A filter is positioned in the canister to prevent the soda lime granules ‘entering’ the breathing system and the risk of inhaling them. It is not an efficient system as the granules nearest to the patient are exhausted first, so increasing the dead space. It is also a cumbersome system as the canister has to be positioned horizontally and packed tightly with the soda lime granules to prevent channeling of the gases.</a:t>
            </a:r>
          </a:p>
          <a:p>
            <a:pPr algn="l"/>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fontScale="90000"/>
          </a:bodyPr>
          <a:lstStyle/>
          <a:p>
            <a:r>
              <a:rPr lang="en-US" sz="1000" b="1" dirty="0" smtClean="0"/>
              <a:t/>
            </a:r>
            <a:br>
              <a:rPr lang="en-US" sz="1000" b="1" dirty="0" smtClean="0"/>
            </a:br>
            <a:r>
              <a:rPr lang="en-US" b="1" smtClean="0"/>
              <a:t>           </a:t>
            </a:r>
            <a:r>
              <a:rPr lang="en-US" sz="3600" b="1" smtClean="0"/>
              <a:t>Fig</a:t>
            </a:r>
            <a:r>
              <a:rPr lang="en-US" sz="3600" b="1" dirty="0" smtClean="0"/>
              <a:t>. The Waters canister breathing </a:t>
            </a:r>
            <a:r>
              <a:rPr lang="en-GB" sz="3600" b="1" dirty="0" smtClean="0"/>
              <a:t>system</a:t>
            </a:r>
            <a:r>
              <a:rPr lang="en-GB" dirty="0" smtClean="0"/>
              <a:t>.</a:t>
            </a:r>
            <a:endParaRPr lang="ar-IQ" dirty="0"/>
          </a:p>
        </p:txBody>
      </p:sp>
      <p:pic>
        <p:nvPicPr>
          <p:cNvPr id="2050" name="Picture 2"/>
          <p:cNvPicPr>
            <a:picLocks noGrp="1" noChangeAspect="1" noChangeArrowheads="1"/>
          </p:cNvPicPr>
          <p:nvPr>
            <p:ph idx="1"/>
          </p:nvPr>
        </p:nvPicPr>
        <p:blipFill>
          <a:blip r:embed="rId2"/>
          <a:srcRect/>
          <a:stretch>
            <a:fillRect/>
          </a:stretch>
        </p:blipFill>
        <p:spPr bwMode="auto">
          <a:xfrm>
            <a:off x="0" y="1600200"/>
            <a:ext cx="9144000" cy="525780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496</TotalTime>
  <Words>475</Words>
  <Application>Microsoft Office PowerPoint</Application>
  <PresentationFormat>On-screen Show (4:3)</PresentationFormat>
  <Paragraphs>26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PowerPoint Presentation</vt:lpstr>
      <vt:lpstr>Mapleson  B  and  C systems  </vt:lpstr>
      <vt:lpstr>Fig. The Bain breathing system</vt:lpstr>
      <vt:lpstr>Bain system(Mapleson D) </vt:lpstr>
      <vt:lpstr>     Fig. T-piece breathing system</vt:lpstr>
      <vt:lpstr>T-piece system (Mapleson E and F) </vt:lpstr>
      <vt:lpstr>Waters canister (‘to-and-fro’)</vt:lpstr>
      <vt:lpstr>            Fig. The Waters canister breathing system.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aspire</dc:creator>
  <cp:lastModifiedBy>aa</cp:lastModifiedBy>
  <cp:revision>25</cp:revision>
  <dcterms:created xsi:type="dcterms:W3CDTF">2006-08-16T00:00:00Z</dcterms:created>
  <dcterms:modified xsi:type="dcterms:W3CDTF">2022-12-01T05:41:52Z</dcterms:modified>
</cp:coreProperties>
</file>