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1" r:id="rId3"/>
    <p:sldId id="258" r:id="rId4"/>
    <p:sldId id="259" r:id="rId5"/>
    <p:sldId id="260" r:id="rId6"/>
    <p:sldId id="261" r:id="rId7"/>
    <p:sldId id="262" r:id="rId8"/>
    <p:sldId id="273" r:id="rId9"/>
    <p:sldId id="263" r:id="rId10"/>
    <p:sldId id="264" r:id="rId11"/>
    <p:sldId id="265" r:id="rId12"/>
    <p:sldId id="275" r:id="rId13"/>
    <p:sldId id="266" r:id="rId14"/>
    <p:sldId id="276" r:id="rId15"/>
    <p:sldId id="267" r:id="rId16"/>
    <p:sldId id="277" r:id="rId17"/>
    <p:sldId id="268" r:id="rId18"/>
    <p:sldId id="279" r:id="rId19"/>
    <p:sldId id="269" r:id="rId20"/>
    <p:sldId id="280" r:id="rId21"/>
    <p:sldId id="281" r:id="rId22"/>
    <p:sldId id="270"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92A5EA1A-7805-4E8E-8438-FB3AE90397D0}" type="datetimeFigureOut">
              <a:rPr lang="en-US" smtClean="0"/>
              <a:t>11/25/2018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82C2DE-7F6A-4E01-BDBF-A8ACF87860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2A5EA1A-7805-4E8E-8438-FB3AE90397D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2A5EA1A-7805-4E8E-8438-FB3AE90397D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92A5EA1A-7805-4E8E-8438-FB3AE90397D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92A5EA1A-7805-4E8E-8438-FB3AE90397D0}"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2C2DE-7F6A-4E01-BDBF-A8ACF878603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92A5EA1A-7805-4E8E-8438-FB3AE90397D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92A5EA1A-7805-4E8E-8438-FB3AE90397D0}"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92A5EA1A-7805-4E8E-8438-FB3AE90397D0}"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5EA1A-7805-4E8E-8438-FB3AE90397D0}"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92A5EA1A-7805-4E8E-8438-FB3AE90397D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2C2DE-7F6A-4E01-BDBF-A8ACF87860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92A5EA1A-7805-4E8E-8438-FB3AE90397D0}"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82C2DE-7F6A-4E01-BDBF-A8ACF878603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A5EA1A-7805-4E8E-8438-FB3AE90397D0}" type="datetimeFigureOut">
              <a:rPr lang="en-US" smtClean="0"/>
              <a:t>11/25/2018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82C2DE-7F6A-4E01-BDBF-A8ACF878603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295400"/>
          </a:xfrm>
        </p:spPr>
        <p:txBody>
          <a:bodyPr>
            <a:noAutofit/>
          </a:bodyPr>
          <a:lstStyle/>
          <a:p>
            <a:pPr algn="ctr"/>
            <a:r>
              <a:rPr lang="en-US" sz="8000" b="1" dirty="0" smtClean="0">
                <a:effectLst/>
                <a:latin typeface="Mongolian Baiti" pitchFamily="66" charset="0"/>
                <a:ea typeface="Calibri"/>
                <a:cs typeface="Mongolian Baiti" pitchFamily="66" charset="0"/>
              </a:rPr>
              <a:t>Biochemistry </a:t>
            </a:r>
            <a:endParaRPr lang="en-US" sz="8000" b="1" dirty="0">
              <a:latin typeface="Mongolian Baiti" pitchFamily="66" charset="0"/>
              <a:cs typeface="Mongolian Baiti" pitchFamily="66" charset="0"/>
            </a:endParaRPr>
          </a:p>
        </p:txBody>
      </p:sp>
    </p:spTree>
    <p:extLst>
      <p:ext uri="{BB962C8B-B14F-4D97-AF65-F5344CB8AC3E}">
        <p14:creationId xmlns:p14="http://schemas.microsoft.com/office/powerpoint/2010/main" val="10080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715000"/>
          </a:xfrm>
        </p:spPr>
        <p:txBody>
          <a:bodyPr>
            <a:noAutofit/>
          </a:bodyPr>
          <a:lstStyle/>
          <a:p>
            <a:pPr marL="0" indent="0" algn="l">
              <a:lnSpc>
                <a:spcPct val="150000"/>
              </a:lnSpc>
              <a:buNone/>
            </a:pPr>
            <a:r>
              <a:rPr lang="en-US" sz="2800" b="1" dirty="0" smtClean="0">
                <a:effectLst/>
                <a:latin typeface="Times New Roman"/>
                <a:ea typeface="Calibri"/>
              </a:rPr>
              <a:t>3. Protoplasm –</a:t>
            </a:r>
            <a:r>
              <a:rPr lang="en-US" sz="2800" dirty="0" smtClean="0">
                <a:effectLst/>
                <a:latin typeface="Times New Roman"/>
                <a:ea typeface="Calibri"/>
              </a:rPr>
              <a:t>The whole fluid present inside plasma membrane is protoplasm. Protoplasm is made up of various chemical substance like water ,ions, salt and organic molecule . Protoplasm is divided into two parts:-</a:t>
            </a:r>
            <a:br>
              <a:rPr lang="en-US" sz="2800" dirty="0" smtClean="0">
                <a:effectLst/>
                <a:latin typeface="Times New Roman"/>
                <a:ea typeface="Calibri"/>
              </a:rPr>
            </a:br>
            <a:r>
              <a:rPr lang="en-US" sz="2800" b="1" dirty="0" smtClean="0">
                <a:effectLst/>
                <a:latin typeface="Times New Roman"/>
                <a:ea typeface="Calibri"/>
              </a:rPr>
              <a:t>a) Cytoplasm</a:t>
            </a:r>
            <a:r>
              <a:rPr lang="en-US" sz="2800" dirty="0" smtClean="0">
                <a:effectLst/>
                <a:latin typeface="Times New Roman"/>
                <a:ea typeface="Calibri"/>
              </a:rPr>
              <a:t> – The fluid found outside the nuclear membrane.</a:t>
            </a:r>
            <a:br>
              <a:rPr lang="en-US" sz="2800" dirty="0" smtClean="0">
                <a:effectLst/>
                <a:latin typeface="Times New Roman"/>
                <a:ea typeface="Calibri"/>
              </a:rPr>
            </a:br>
            <a:r>
              <a:rPr lang="en-US" sz="2800" b="1" dirty="0" smtClean="0">
                <a:effectLst/>
                <a:latin typeface="Times New Roman"/>
                <a:ea typeface="Calibri"/>
              </a:rPr>
              <a:t>b) Nucleoplasm </a:t>
            </a:r>
            <a:r>
              <a:rPr lang="en-US" sz="2800" dirty="0" smtClean="0">
                <a:effectLst/>
                <a:latin typeface="Times New Roman"/>
                <a:ea typeface="Calibri"/>
              </a:rPr>
              <a:t>– The fluid found inside the nuclear membrane.</a:t>
            </a:r>
            <a:br>
              <a:rPr lang="en-US" sz="2800" dirty="0" smtClean="0">
                <a:effectLst/>
                <a:latin typeface="Times New Roman"/>
                <a:ea typeface="Calibri"/>
              </a:rPr>
            </a:br>
            <a:endParaRPr lang="en-US" sz="2800" dirty="0"/>
          </a:p>
        </p:txBody>
      </p:sp>
    </p:spTree>
    <p:extLst>
      <p:ext uri="{BB962C8B-B14F-4D97-AF65-F5344CB8AC3E}">
        <p14:creationId xmlns:p14="http://schemas.microsoft.com/office/powerpoint/2010/main" val="397561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943600"/>
          </a:xfrm>
        </p:spPr>
        <p:txBody>
          <a:bodyPr>
            <a:normAutofit lnSpcReduction="10000"/>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4. Nucleus-</a:t>
            </a:r>
            <a:r>
              <a:rPr lang="en-US" dirty="0" smtClean="0">
                <a:effectLst/>
                <a:latin typeface="Times New Roman"/>
                <a:ea typeface="Calibri"/>
                <a:cs typeface="Arial"/>
              </a:rPr>
              <a:t> It is the most important organelle of a cell and usually lies in the center. Its basic function is cell division and multiplication. The nucleus has a double layered covering called nuclear membrane. The nucleus contains chromosomes .chromosome contain information for inheritance of  parents to next generation in the form of DNA ( </a:t>
            </a:r>
            <a:r>
              <a:rPr lang="en-US" dirty="0" err="1" smtClean="0">
                <a:effectLst/>
                <a:latin typeface="Times New Roman"/>
                <a:ea typeface="Calibri"/>
                <a:cs typeface="Arial"/>
              </a:rPr>
              <a:t>Deoxyribo</a:t>
            </a:r>
            <a:r>
              <a:rPr lang="en-US" dirty="0" smtClean="0">
                <a:effectLst/>
                <a:latin typeface="Times New Roman"/>
                <a:ea typeface="Calibri"/>
                <a:cs typeface="Arial"/>
              </a:rPr>
              <a:t> Nucleic Acid) molecules.</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 </a:t>
            </a:r>
            <a:r>
              <a:rPr lang="en-US" dirty="0" smtClean="0">
                <a:effectLst/>
                <a:latin typeface="Times New Roman"/>
                <a:ea typeface="Calibri"/>
                <a:cs typeface="Arial"/>
              </a:rPr>
              <a:t>It controls all activity of cells. So it is also known as “control room “of cell. Chromatin transmits hereditary characters from parent of their offspring.</a:t>
            </a:r>
            <a:endParaRPr lang="en-US" sz="2400" dirty="0">
              <a:ea typeface="Calibri"/>
              <a:cs typeface="Arial"/>
            </a:endParaRPr>
          </a:p>
          <a:p>
            <a:pPr marL="0" indent="0" algn="l">
              <a:buNone/>
            </a:pPr>
            <a:endParaRPr lang="en-US" dirty="0"/>
          </a:p>
        </p:txBody>
      </p:sp>
    </p:spTree>
    <p:extLst>
      <p:ext uri="{BB962C8B-B14F-4D97-AF65-F5344CB8AC3E}">
        <p14:creationId xmlns:p14="http://schemas.microsoft.com/office/powerpoint/2010/main" val="3054835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0600"/>
            <a:ext cx="7467600" cy="5029200"/>
          </a:xfrm>
        </p:spPr>
      </p:pic>
    </p:spTree>
    <p:extLst>
      <p:ext uri="{BB962C8B-B14F-4D97-AF65-F5344CB8AC3E}">
        <p14:creationId xmlns:p14="http://schemas.microsoft.com/office/powerpoint/2010/main" val="46272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943600"/>
          </a:xfrm>
        </p:spPr>
        <p:txBody>
          <a:bodyPr>
            <a:normAutofit/>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5. Mitochondria</a:t>
            </a:r>
            <a:r>
              <a:rPr lang="en-US" dirty="0" smtClean="0">
                <a:effectLst/>
                <a:latin typeface="Times New Roman"/>
                <a:ea typeface="Calibri"/>
                <a:cs typeface="Arial"/>
              </a:rPr>
              <a:t>–These are cylinder rod shaped or spherical structure found in cytoplasm. It is surrounded by double layered membrane. Inner membrane has many fold. The </a:t>
            </a:r>
            <a:r>
              <a:rPr lang="en-US" dirty="0" smtClean="0">
                <a:latin typeface="Times New Roman"/>
                <a:ea typeface="Calibri"/>
                <a:cs typeface="Arial"/>
              </a:rPr>
              <a:t>area</a:t>
            </a:r>
            <a:r>
              <a:rPr lang="en-US" dirty="0" smtClean="0">
                <a:effectLst/>
                <a:latin typeface="Times New Roman"/>
                <a:ea typeface="Calibri"/>
                <a:cs typeface="Arial"/>
              </a:rPr>
              <a:t> </a:t>
            </a:r>
            <a:r>
              <a:rPr lang="en-US" dirty="0" smtClean="0">
                <a:effectLst/>
                <a:latin typeface="Times New Roman"/>
                <a:ea typeface="Calibri"/>
                <a:cs typeface="Arial"/>
              </a:rPr>
              <a:t>present inside mitochondria is called matrix, which contain many enzyme and co-enzyme.</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 </a:t>
            </a:r>
            <a:r>
              <a:rPr lang="en-US" dirty="0" smtClean="0">
                <a:effectLst/>
                <a:latin typeface="Times New Roman"/>
                <a:ea typeface="Calibri"/>
                <a:cs typeface="Arial"/>
              </a:rPr>
              <a:t>Mitochondria is the respiratory site of cellular respiration. Mitochondria synthesize energy rich compound ATP (Adenosine </a:t>
            </a:r>
            <a:r>
              <a:rPr lang="en-US" dirty="0" err="1" smtClean="0">
                <a:effectLst/>
                <a:latin typeface="Times New Roman"/>
                <a:ea typeface="Calibri"/>
                <a:cs typeface="Arial"/>
              </a:rPr>
              <a:t>Triphopshate</a:t>
            </a:r>
            <a:r>
              <a:rPr lang="en-US" dirty="0" smtClean="0">
                <a:effectLst/>
                <a:latin typeface="Times New Roman"/>
                <a:ea typeface="Calibri"/>
                <a:cs typeface="Arial"/>
              </a:rPr>
              <a:t>). Mitochondria are known as the Powerhouse of the cell.</a:t>
            </a:r>
            <a:endParaRPr lang="en-US" sz="2400" dirty="0">
              <a:ea typeface="Calibri"/>
              <a:cs typeface="Arial"/>
            </a:endParaRPr>
          </a:p>
        </p:txBody>
      </p:sp>
    </p:spTree>
    <p:extLst>
      <p:ext uri="{BB962C8B-B14F-4D97-AF65-F5344CB8AC3E}">
        <p14:creationId xmlns:p14="http://schemas.microsoft.com/office/powerpoint/2010/main" val="2908473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762000"/>
            <a:ext cx="7924800" cy="5638800"/>
          </a:xfrm>
        </p:spPr>
      </p:pic>
    </p:spTree>
    <p:extLst>
      <p:ext uri="{BB962C8B-B14F-4D97-AF65-F5344CB8AC3E}">
        <p14:creationId xmlns:p14="http://schemas.microsoft.com/office/powerpoint/2010/main" val="24280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610600" cy="6172200"/>
          </a:xfrm>
        </p:spPr>
        <p:txBody>
          <a:bodyPr>
            <a:normAutofit/>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6. Ribosome-</a:t>
            </a:r>
            <a:r>
              <a:rPr lang="en-US" dirty="0" smtClean="0">
                <a:effectLst/>
                <a:latin typeface="Times New Roman"/>
                <a:ea typeface="Calibri"/>
                <a:cs typeface="Arial"/>
              </a:rPr>
              <a:t> Small granules like structure found attached to the endoplasmic reticulum or in Free State. It is made up of ribonucleic acid (RNA).</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 </a:t>
            </a:r>
            <a:r>
              <a:rPr lang="en-US" dirty="0" smtClean="0">
                <a:effectLst/>
                <a:latin typeface="Times New Roman"/>
                <a:ea typeface="Calibri"/>
                <a:cs typeface="Arial"/>
              </a:rPr>
              <a:t>Ribosome helps in protein Synthesis.</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7. Lysosomes –</a:t>
            </a:r>
            <a:r>
              <a:rPr lang="en-US" dirty="0" smtClean="0">
                <a:effectLst/>
                <a:latin typeface="Times New Roman"/>
                <a:ea typeface="Calibri"/>
                <a:cs typeface="Arial"/>
              </a:rPr>
              <a:t> </a:t>
            </a:r>
            <a:r>
              <a:rPr lang="en-US" sz="2800" dirty="0">
                <a:latin typeface="Times New Roman"/>
                <a:ea typeface="Calibri"/>
              </a:rPr>
              <a:t>Single membrane and </a:t>
            </a:r>
            <a:r>
              <a:rPr lang="en-US" dirty="0" smtClean="0">
                <a:effectLst/>
                <a:latin typeface="Times New Roman"/>
                <a:ea typeface="Calibri"/>
                <a:cs typeface="Arial"/>
              </a:rPr>
              <a:t>contain </a:t>
            </a:r>
            <a:r>
              <a:rPr lang="en-US" dirty="0" smtClean="0">
                <a:effectLst/>
                <a:latin typeface="Times New Roman"/>
                <a:ea typeface="Calibri"/>
                <a:cs typeface="Arial"/>
              </a:rPr>
              <a:t>hydrolytic enzyme. </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a:t>
            </a:r>
            <a:r>
              <a:rPr lang="en-US" sz="2400" dirty="0" smtClean="0">
                <a:ea typeface="Calibri"/>
                <a:cs typeface="Arial"/>
              </a:rPr>
              <a:t> </a:t>
            </a:r>
            <a:r>
              <a:rPr lang="en-US" dirty="0" smtClean="0">
                <a:effectLst/>
                <a:latin typeface="Times New Roman"/>
                <a:ea typeface="Calibri"/>
                <a:cs typeface="Arial"/>
              </a:rPr>
              <a:t>Digestive the proteins, fats, and carbohydrates.</a:t>
            </a:r>
            <a:endParaRPr lang="en-US" sz="2400" dirty="0">
              <a:ea typeface="Calibri"/>
              <a:cs typeface="Arial"/>
            </a:endParaRPr>
          </a:p>
          <a:p>
            <a:pPr marL="0" lvl="0" indent="0" algn="l">
              <a:lnSpc>
                <a:spcPct val="150000"/>
              </a:lnSpc>
              <a:spcBef>
                <a:spcPts val="0"/>
              </a:spcBef>
              <a:buNone/>
              <a:tabLst>
                <a:tab pos="457200" algn="l"/>
              </a:tabLst>
            </a:pPr>
            <a:r>
              <a:rPr lang="en-US" dirty="0" smtClean="0">
                <a:effectLst/>
                <a:latin typeface="Times New Roman"/>
                <a:ea typeface="Calibri"/>
                <a:cs typeface="Arial"/>
              </a:rPr>
              <a:t>- Transports undigested material to cell membrane for removal.</a:t>
            </a:r>
            <a:endParaRPr lang="en-US" sz="2400" dirty="0">
              <a:ea typeface="Calibri"/>
              <a:cs typeface="Arial"/>
            </a:endParaRPr>
          </a:p>
          <a:p>
            <a:pPr marL="0" lvl="0" indent="0" algn="l">
              <a:lnSpc>
                <a:spcPct val="150000"/>
              </a:lnSpc>
              <a:spcBef>
                <a:spcPts val="0"/>
              </a:spcBef>
              <a:buNone/>
              <a:tabLst>
                <a:tab pos="457200" algn="l"/>
              </a:tabLst>
            </a:pPr>
            <a:r>
              <a:rPr lang="en-US" dirty="0" smtClean="0">
                <a:effectLst/>
                <a:latin typeface="Times New Roman"/>
                <a:ea typeface="Calibri"/>
                <a:cs typeface="Arial"/>
              </a:rPr>
              <a:t>- Cell breaks down if lysosome explodes.</a:t>
            </a:r>
            <a:endParaRPr lang="en-US" sz="2400" dirty="0">
              <a:ea typeface="Calibri"/>
              <a:cs typeface="Arial"/>
            </a:endParaRPr>
          </a:p>
          <a:p>
            <a:pPr marL="0" indent="0" algn="l">
              <a:buNone/>
            </a:pPr>
            <a:endParaRPr lang="en-US" dirty="0"/>
          </a:p>
        </p:txBody>
      </p:sp>
    </p:spTree>
    <p:extLst>
      <p:ext uri="{BB962C8B-B14F-4D97-AF65-F5344CB8AC3E}">
        <p14:creationId xmlns:p14="http://schemas.microsoft.com/office/powerpoint/2010/main" val="804539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762000"/>
            <a:ext cx="7848600" cy="5562600"/>
          </a:xfrm>
        </p:spPr>
      </p:pic>
    </p:spTree>
    <p:extLst>
      <p:ext uri="{BB962C8B-B14F-4D97-AF65-F5344CB8AC3E}">
        <p14:creationId xmlns:p14="http://schemas.microsoft.com/office/powerpoint/2010/main" val="1850975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096000"/>
          </a:xfrm>
        </p:spPr>
        <p:txBody>
          <a:bodyPr>
            <a:normAutofit fontScale="92500" lnSpcReduction="20000"/>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8. Endoplasmic Reticulum (ER)-</a:t>
            </a:r>
            <a:r>
              <a:rPr lang="en-US" dirty="0" smtClean="0">
                <a:effectLst/>
                <a:latin typeface="Times New Roman"/>
                <a:ea typeface="Calibri"/>
                <a:cs typeface="Arial"/>
              </a:rPr>
              <a:t> </a:t>
            </a:r>
            <a:r>
              <a:rPr lang="en-US" dirty="0">
                <a:latin typeface="Times New Roman"/>
                <a:ea typeface="Calibri"/>
                <a:cs typeface="Arial"/>
              </a:rPr>
              <a:t>L</a:t>
            </a:r>
            <a:r>
              <a:rPr lang="en-US" dirty="0" smtClean="0">
                <a:effectLst/>
                <a:latin typeface="Times New Roman"/>
                <a:ea typeface="Calibri"/>
                <a:cs typeface="Arial"/>
              </a:rPr>
              <a:t>arge </a:t>
            </a:r>
            <a:r>
              <a:rPr lang="en-US" dirty="0" smtClean="0">
                <a:effectLst/>
                <a:latin typeface="Times New Roman"/>
                <a:ea typeface="Calibri"/>
                <a:cs typeface="Arial"/>
              </a:rPr>
              <a:t>network of </a:t>
            </a:r>
            <a:r>
              <a:rPr lang="en-US" dirty="0" smtClean="0">
                <a:effectLst/>
                <a:latin typeface="Times New Roman"/>
                <a:ea typeface="Calibri"/>
                <a:cs typeface="Arial"/>
              </a:rPr>
              <a:t>tubules </a:t>
            </a:r>
            <a:r>
              <a:rPr lang="en-US" dirty="0" smtClean="0">
                <a:effectLst/>
                <a:latin typeface="Times New Roman"/>
                <a:ea typeface="Calibri"/>
                <a:cs typeface="Arial"/>
              </a:rPr>
              <a:t>found in cytoplasm .it is attached with the nucleus on one side and on other side it is joined with plasma  membrane . </a:t>
            </a:r>
          </a:p>
          <a:p>
            <a:pPr marL="0" marR="0" indent="0" algn="l">
              <a:lnSpc>
                <a:spcPct val="150000"/>
              </a:lnSpc>
              <a:spcBef>
                <a:spcPts val="0"/>
              </a:spcBef>
              <a:spcAft>
                <a:spcPts val="800"/>
              </a:spcAft>
              <a:buNone/>
            </a:pPr>
            <a:r>
              <a:rPr lang="en-US" dirty="0" smtClean="0">
                <a:effectLst/>
                <a:latin typeface="Times New Roman"/>
                <a:ea typeface="Calibri"/>
                <a:cs typeface="Arial"/>
              </a:rPr>
              <a:t>There are two types of ER.</a:t>
            </a:r>
            <a:br>
              <a:rPr lang="en-US" dirty="0" smtClean="0">
                <a:effectLst/>
                <a:latin typeface="Times New Roman"/>
                <a:ea typeface="Calibri"/>
                <a:cs typeface="Arial"/>
              </a:rPr>
            </a:br>
            <a:r>
              <a:rPr lang="en-US" b="1" dirty="0" smtClean="0">
                <a:effectLst/>
                <a:latin typeface="Times New Roman"/>
                <a:ea typeface="Calibri"/>
                <a:cs typeface="Arial"/>
              </a:rPr>
              <a:t> a</a:t>
            </a:r>
            <a:r>
              <a:rPr lang="en-US" b="1" dirty="0" smtClean="0">
                <a:latin typeface="Times New Roman"/>
                <a:ea typeface="Calibri"/>
                <a:cs typeface="Arial"/>
              </a:rPr>
              <a:t>)</a:t>
            </a:r>
            <a:r>
              <a:rPr lang="en-US" b="1" dirty="0" smtClean="0">
                <a:effectLst/>
                <a:latin typeface="Times New Roman"/>
                <a:ea typeface="Calibri"/>
                <a:cs typeface="Arial"/>
              </a:rPr>
              <a:t> Rough Endoplasmic reticulum (RER)-</a:t>
            </a:r>
            <a:r>
              <a:rPr lang="en-US" dirty="0" smtClean="0">
                <a:effectLst/>
                <a:latin typeface="Times New Roman"/>
                <a:ea typeface="Calibri"/>
                <a:cs typeface="Arial"/>
              </a:rPr>
              <a:t> looks rough under a microscope because it has particles called ribosome attached to its surface.</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a:t>
            </a:r>
            <a:r>
              <a:rPr lang="en-US" dirty="0" smtClean="0">
                <a:effectLst/>
                <a:latin typeface="Times New Roman"/>
                <a:ea typeface="Calibri"/>
                <a:cs typeface="Arial"/>
              </a:rPr>
              <a:t> RER concerned with protein synthesis and transport. </a:t>
            </a:r>
            <a:endParaRPr lang="en-US" sz="2400" dirty="0">
              <a:ea typeface="Calibri"/>
              <a:cs typeface="Arial"/>
            </a:endParaRPr>
          </a:p>
          <a:p>
            <a:pPr marL="0" marR="0" indent="0" algn="l">
              <a:lnSpc>
                <a:spcPct val="150000"/>
              </a:lnSpc>
              <a:spcBef>
                <a:spcPts val="0"/>
              </a:spcBef>
              <a:spcAft>
                <a:spcPts val="800"/>
              </a:spcAft>
              <a:buNone/>
            </a:pPr>
            <a:r>
              <a:rPr lang="en-US" b="1" dirty="0" smtClean="0">
                <a:latin typeface="Times New Roman"/>
                <a:ea typeface="Calibri"/>
                <a:cs typeface="Arial"/>
              </a:rPr>
              <a:t>b) </a:t>
            </a:r>
            <a:r>
              <a:rPr lang="en-US" b="1" dirty="0" smtClean="0">
                <a:effectLst/>
                <a:latin typeface="Times New Roman"/>
                <a:ea typeface="Calibri"/>
                <a:cs typeface="Arial"/>
              </a:rPr>
              <a:t>Smooth Endoplasmic reticulum (SER)</a:t>
            </a:r>
            <a:r>
              <a:rPr lang="en-US" dirty="0" smtClean="0">
                <a:effectLst/>
                <a:latin typeface="Times New Roman"/>
                <a:ea typeface="Calibri"/>
                <a:cs typeface="Arial"/>
              </a:rPr>
              <a:t> –  looks smooth under a microscope because it has free ribosome particles on its surface.</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a:t>
            </a:r>
            <a:r>
              <a:rPr lang="en-US" dirty="0" smtClean="0">
                <a:effectLst/>
                <a:latin typeface="Times New Roman"/>
                <a:ea typeface="Calibri"/>
                <a:cs typeface="Arial"/>
              </a:rPr>
              <a:t> </a:t>
            </a:r>
            <a:r>
              <a:rPr lang="en-US" dirty="0" smtClean="0">
                <a:effectLst/>
                <a:latin typeface="Times New Roman"/>
                <a:ea typeface="Calibri"/>
                <a:cs typeface="Arial"/>
              </a:rPr>
              <a:t>Helps </a:t>
            </a:r>
            <a:r>
              <a:rPr lang="en-US" dirty="0" smtClean="0">
                <a:effectLst/>
                <a:latin typeface="Times New Roman"/>
                <a:ea typeface="Calibri"/>
                <a:cs typeface="Arial"/>
              </a:rPr>
              <a:t>in synthesizes and transports lipids and steroids. </a:t>
            </a:r>
            <a:endParaRPr lang="en-US" sz="2400" dirty="0">
              <a:ea typeface="Calibri"/>
              <a:cs typeface="Arial"/>
            </a:endParaRPr>
          </a:p>
        </p:txBody>
      </p:sp>
    </p:spTree>
    <p:extLst>
      <p:ext uri="{BB962C8B-B14F-4D97-AF65-F5344CB8AC3E}">
        <p14:creationId xmlns:p14="http://schemas.microsoft.com/office/powerpoint/2010/main" val="296777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9013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172200"/>
          </a:xfrm>
        </p:spPr>
        <p:txBody>
          <a:bodyPr>
            <a:noAutofit/>
          </a:bodyPr>
          <a:lstStyle/>
          <a:p>
            <a:pPr marL="0" indent="0" algn="l">
              <a:lnSpc>
                <a:spcPct val="150000"/>
              </a:lnSpc>
              <a:buNone/>
            </a:pPr>
            <a:r>
              <a:rPr lang="en-US" sz="2400" b="1" dirty="0" smtClean="0">
                <a:effectLst/>
                <a:latin typeface="Times New Roman"/>
                <a:ea typeface="Calibri"/>
              </a:rPr>
              <a:t>9. Plastids- </a:t>
            </a:r>
            <a:r>
              <a:rPr lang="en-US" sz="2400" dirty="0" smtClean="0">
                <a:effectLst/>
                <a:latin typeface="Times New Roman"/>
                <a:ea typeface="Calibri"/>
              </a:rPr>
              <a:t>Plastids are present only in plant cells. There are three types of plastids:- </a:t>
            </a:r>
            <a:br>
              <a:rPr lang="en-US" sz="2400" dirty="0" smtClean="0">
                <a:effectLst/>
                <a:latin typeface="Times New Roman"/>
                <a:ea typeface="Calibri"/>
              </a:rPr>
            </a:br>
            <a:r>
              <a:rPr lang="en-US" sz="2400" b="1" dirty="0" smtClean="0">
                <a:effectLst/>
                <a:latin typeface="Times New Roman"/>
                <a:ea typeface="Calibri"/>
              </a:rPr>
              <a:t> a) </a:t>
            </a:r>
            <a:r>
              <a:rPr lang="en-US" sz="2400" b="1" dirty="0" err="1" smtClean="0">
                <a:effectLst/>
                <a:latin typeface="Times New Roman"/>
                <a:ea typeface="Calibri"/>
              </a:rPr>
              <a:t>Chromoplast</a:t>
            </a:r>
            <a:r>
              <a:rPr lang="en-US" sz="2400" b="1" dirty="0" smtClean="0">
                <a:effectLst/>
                <a:latin typeface="Times New Roman"/>
                <a:ea typeface="Calibri"/>
              </a:rPr>
              <a:t> (colored plastids)</a:t>
            </a:r>
            <a:r>
              <a:rPr lang="en-US" sz="2400" dirty="0" smtClean="0">
                <a:effectLst/>
                <a:latin typeface="Times New Roman"/>
                <a:ea typeface="Calibri"/>
              </a:rPr>
              <a:t> –It provides various colors to the plant.</a:t>
            </a:r>
            <a:br>
              <a:rPr lang="en-US" sz="2400" dirty="0" smtClean="0">
                <a:effectLst/>
                <a:latin typeface="Times New Roman"/>
                <a:ea typeface="Calibri"/>
              </a:rPr>
            </a:br>
            <a:r>
              <a:rPr lang="en-US" sz="2400" b="1" dirty="0" smtClean="0">
                <a:effectLst/>
                <a:latin typeface="Times New Roman"/>
                <a:ea typeface="Calibri"/>
              </a:rPr>
              <a:t> b) Chloroplasts</a:t>
            </a:r>
            <a:r>
              <a:rPr lang="en-US" sz="2400" dirty="0" smtClean="0">
                <a:effectLst/>
                <a:latin typeface="Times New Roman"/>
                <a:ea typeface="Calibri"/>
              </a:rPr>
              <a:t>– Plastids containing the pigment chlorophyll are known as chloroplast. Chloroplasts are important for photosynthesis in plants. </a:t>
            </a:r>
            <a:br>
              <a:rPr lang="en-US" sz="2400" dirty="0" smtClean="0">
                <a:effectLst/>
                <a:latin typeface="Times New Roman"/>
                <a:ea typeface="Calibri"/>
              </a:rPr>
            </a:br>
            <a:r>
              <a:rPr lang="en-US" sz="2400" b="1" dirty="0" smtClean="0">
                <a:effectLst/>
                <a:latin typeface="Times New Roman"/>
                <a:ea typeface="Calibri"/>
              </a:rPr>
              <a:t> </a:t>
            </a:r>
            <a:r>
              <a:rPr lang="en-US" sz="2400" b="1" dirty="0">
                <a:latin typeface="Times New Roman"/>
                <a:ea typeface="Calibri"/>
              </a:rPr>
              <a:t>c</a:t>
            </a:r>
            <a:r>
              <a:rPr lang="en-US" sz="2400" b="1" dirty="0" smtClean="0">
                <a:effectLst/>
                <a:latin typeface="Times New Roman"/>
                <a:ea typeface="Calibri"/>
              </a:rPr>
              <a:t>) Leucoplast (white or colorless plastids)</a:t>
            </a:r>
            <a:r>
              <a:rPr lang="en-US" sz="2400" dirty="0" smtClean="0">
                <a:effectLst/>
                <a:latin typeface="Times New Roman"/>
                <a:ea typeface="Calibri"/>
              </a:rPr>
              <a:t> – Leucoplasts are primarily organelles. It stores the food in the form of starch, fat and protein.</a:t>
            </a:r>
            <a:br>
              <a:rPr lang="en-US" sz="2400" dirty="0" smtClean="0">
                <a:effectLst/>
                <a:latin typeface="Times New Roman"/>
                <a:ea typeface="Calibri"/>
              </a:rPr>
            </a:br>
            <a:endParaRPr lang="en-US" sz="2400" dirty="0"/>
          </a:p>
        </p:txBody>
      </p:sp>
    </p:spTree>
    <p:extLst>
      <p:ext uri="{BB962C8B-B14F-4D97-AF65-F5344CB8AC3E}">
        <p14:creationId xmlns:p14="http://schemas.microsoft.com/office/powerpoint/2010/main" val="328855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5410200"/>
          </a:xfrm>
        </p:spPr>
        <p:txBody>
          <a:bodyPr>
            <a:normAutofit/>
          </a:bodyPr>
          <a:lstStyle/>
          <a:p>
            <a:pPr marL="0" lvl="0" indent="0" algn="just">
              <a:lnSpc>
                <a:spcPct val="150000"/>
              </a:lnSpc>
              <a:spcBef>
                <a:spcPts val="0"/>
              </a:spcBef>
              <a:buClr>
                <a:srgbClr val="9BBB59"/>
              </a:buClr>
              <a:buNone/>
            </a:pPr>
            <a:r>
              <a:rPr lang="en-US" b="1" dirty="0">
                <a:solidFill>
                  <a:prstClr val="black"/>
                </a:solidFill>
                <a:latin typeface="Times New Roman"/>
                <a:ea typeface="Calibri"/>
                <a:cs typeface="Arial"/>
              </a:rPr>
              <a:t>Biochemistry </a:t>
            </a:r>
            <a:r>
              <a:rPr lang="en-US" dirty="0">
                <a:solidFill>
                  <a:prstClr val="black"/>
                </a:solidFill>
                <a:latin typeface="Times New Roman"/>
                <a:ea typeface="Calibri"/>
                <a:cs typeface="Arial"/>
              </a:rPr>
              <a:t>can be defined as </a:t>
            </a:r>
            <a:r>
              <a:rPr lang="en-US" i="1" dirty="0">
                <a:solidFill>
                  <a:prstClr val="black"/>
                </a:solidFill>
                <a:latin typeface="Times New Roman"/>
                <a:ea typeface="Calibri"/>
                <a:cs typeface="Arial"/>
              </a:rPr>
              <a:t>the science concerned with the chemical basis of life</a:t>
            </a:r>
            <a:r>
              <a:rPr lang="en-US" dirty="0">
                <a:solidFill>
                  <a:prstClr val="black"/>
                </a:solidFill>
                <a:latin typeface="Times New Roman"/>
                <a:ea typeface="Calibri"/>
                <a:cs typeface="Arial"/>
              </a:rPr>
              <a:t>. The </a:t>
            </a:r>
            <a:r>
              <a:rPr lang="en-US" b="1" dirty="0">
                <a:solidFill>
                  <a:prstClr val="black"/>
                </a:solidFill>
                <a:latin typeface="Times New Roman"/>
                <a:ea typeface="Calibri"/>
                <a:cs typeface="Arial"/>
              </a:rPr>
              <a:t>cell </a:t>
            </a:r>
            <a:r>
              <a:rPr lang="en-US" dirty="0">
                <a:solidFill>
                  <a:prstClr val="black"/>
                </a:solidFill>
                <a:latin typeface="Times New Roman"/>
                <a:ea typeface="Calibri"/>
                <a:cs typeface="Arial"/>
              </a:rPr>
              <a:t>is</a:t>
            </a:r>
            <a:r>
              <a:rPr lang="en-US" i="1" dirty="0">
                <a:solidFill>
                  <a:prstClr val="black"/>
                </a:solidFill>
                <a:latin typeface="Times New Roman"/>
                <a:ea typeface="Calibri"/>
                <a:cs typeface="Arial"/>
              </a:rPr>
              <a:t> </a:t>
            </a:r>
            <a:r>
              <a:rPr lang="en-US" dirty="0">
                <a:solidFill>
                  <a:prstClr val="black"/>
                </a:solidFill>
                <a:latin typeface="Times New Roman"/>
                <a:ea typeface="Calibri"/>
                <a:cs typeface="Arial"/>
              </a:rPr>
              <a:t>the structural unit of living systems. Thus, biochemistry</a:t>
            </a:r>
            <a:r>
              <a:rPr lang="en-US" i="1" dirty="0">
                <a:solidFill>
                  <a:prstClr val="black"/>
                </a:solidFill>
                <a:latin typeface="Times New Roman"/>
                <a:ea typeface="Calibri"/>
                <a:cs typeface="Arial"/>
              </a:rPr>
              <a:t> </a:t>
            </a:r>
            <a:r>
              <a:rPr lang="en-US" dirty="0">
                <a:solidFill>
                  <a:prstClr val="black"/>
                </a:solidFill>
                <a:latin typeface="Times New Roman"/>
                <a:ea typeface="Calibri"/>
                <a:cs typeface="Arial"/>
              </a:rPr>
              <a:t>can also be described as </a:t>
            </a:r>
            <a:r>
              <a:rPr lang="en-US" i="1" dirty="0">
                <a:solidFill>
                  <a:prstClr val="black"/>
                </a:solidFill>
                <a:latin typeface="Times New Roman"/>
                <a:ea typeface="Calibri"/>
                <a:cs typeface="Arial"/>
              </a:rPr>
              <a:t>the science concerned with the chemical constituents of living cells and with the reactions and processes they undergo. </a:t>
            </a:r>
            <a:r>
              <a:rPr lang="en-US" dirty="0">
                <a:solidFill>
                  <a:prstClr val="black"/>
                </a:solidFill>
                <a:latin typeface="Times New Roman"/>
                <a:ea typeface="Calibri"/>
                <a:cs typeface="Arial"/>
              </a:rPr>
              <a:t>By this definition, biochemistry</a:t>
            </a:r>
            <a:r>
              <a:rPr lang="en-US" i="1" dirty="0">
                <a:solidFill>
                  <a:prstClr val="black"/>
                </a:solidFill>
                <a:latin typeface="Times New Roman"/>
                <a:ea typeface="Calibri"/>
                <a:cs typeface="Arial"/>
              </a:rPr>
              <a:t> </a:t>
            </a:r>
            <a:r>
              <a:rPr lang="en-US" dirty="0">
                <a:solidFill>
                  <a:prstClr val="black"/>
                </a:solidFill>
                <a:latin typeface="Times New Roman"/>
                <a:ea typeface="Calibri"/>
                <a:cs typeface="Arial"/>
              </a:rPr>
              <a:t>encompasses large areas of </a:t>
            </a:r>
            <a:r>
              <a:rPr lang="en-US" b="1" dirty="0">
                <a:solidFill>
                  <a:prstClr val="black"/>
                </a:solidFill>
                <a:latin typeface="Times New Roman"/>
                <a:ea typeface="Calibri"/>
                <a:cs typeface="Arial"/>
              </a:rPr>
              <a:t>cell biology, </a:t>
            </a:r>
            <a:r>
              <a:rPr lang="en-US" dirty="0">
                <a:solidFill>
                  <a:prstClr val="black"/>
                </a:solidFill>
                <a:latin typeface="Times New Roman"/>
                <a:ea typeface="Calibri"/>
                <a:cs typeface="Arial"/>
              </a:rPr>
              <a:t>of</a:t>
            </a:r>
            <a:r>
              <a:rPr lang="en-US" i="1" dirty="0">
                <a:solidFill>
                  <a:prstClr val="black"/>
                </a:solidFill>
                <a:latin typeface="Times New Roman"/>
                <a:ea typeface="Calibri"/>
                <a:cs typeface="Arial"/>
              </a:rPr>
              <a:t> </a:t>
            </a:r>
            <a:r>
              <a:rPr lang="en-US" b="1" dirty="0">
                <a:solidFill>
                  <a:prstClr val="black"/>
                </a:solidFill>
                <a:latin typeface="Times New Roman"/>
                <a:ea typeface="Calibri"/>
                <a:cs typeface="Arial"/>
              </a:rPr>
              <a:t>molecular biology, </a:t>
            </a:r>
            <a:r>
              <a:rPr lang="en-US" dirty="0">
                <a:solidFill>
                  <a:prstClr val="black"/>
                </a:solidFill>
                <a:latin typeface="Times New Roman"/>
                <a:ea typeface="Calibri"/>
                <a:cs typeface="Arial"/>
              </a:rPr>
              <a:t>and of </a:t>
            </a:r>
            <a:r>
              <a:rPr lang="en-US" b="1" dirty="0">
                <a:solidFill>
                  <a:prstClr val="black"/>
                </a:solidFill>
                <a:latin typeface="Times New Roman"/>
                <a:ea typeface="Calibri"/>
                <a:cs typeface="Arial"/>
              </a:rPr>
              <a:t>molecular </a:t>
            </a:r>
            <a:r>
              <a:rPr lang="en-US" b="1" dirty="0" smtClean="0">
                <a:solidFill>
                  <a:prstClr val="black"/>
                </a:solidFill>
                <a:latin typeface="Times New Roman"/>
                <a:ea typeface="Calibri"/>
                <a:cs typeface="Arial"/>
              </a:rPr>
              <a:t>genetics.                                                                </a:t>
            </a:r>
            <a:endParaRPr lang="en-US" sz="2400" dirty="0">
              <a:solidFill>
                <a:prstClr val="black"/>
              </a:solidFill>
              <a:ea typeface="Calibri"/>
              <a:cs typeface="Arial"/>
            </a:endParaRPr>
          </a:p>
          <a:p>
            <a:pPr marL="0" lvl="0" indent="0" algn="just">
              <a:buClr>
                <a:srgbClr val="9BBB59"/>
              </a:buClr>
              <a:buNone/>
            </a:pPr>
            <a:endParaRPr lang="en-US" dirty="0">
              <a:solidFill>
                <a:prstClr val="black"/>
              </a:solidFill>
            </a:endParaRPr>
          </a:p>
        </p:txBody>
      </p:sp>
    </p:spTree>
    <p:extLst>
      <p:ext uri="{BB962C8B-B14F-4D97-AF65-F5344CB8AC3E}">
        <p14:creationId xmlns:p14="http://schemas.microsoft.com/office/powerpoint/2010/main" val="217270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40798"/>
          <a:stretch/>
        </p:blipFill>
        <p:spPr>
          <a:xfrm>
            <a:off x="304800" y="1447801"/>
            <a:ext cx="8305800" cy="4419600"/>
          </a:xfrm>
        </p:spPr>
      </p:pic>
    </p:spTree>
    <p:extLst>
      <p:ext uri="{BB962C8B-B14F-4D97-AF65-F5344CB8AC3E}">
        <p14:creationId xmlns:p14="http://schemas.microsoft.com/office/powerpoint/2010/main" val="218317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321"/>
          <a:stretch/>
        </p:blipFill>
        <p:spPr>
          <a:xfrm>
            <a:off x="304800" y="914400"/>
            <a:ext cx="8610600" cy="5638799"/>
          </a:xfrm>
        </p:spPr>
      </p:pic>
    </p:spTree>
    <p:extLst>
      <p:ext uri="{BB962C8B-B14F-4D97-AF65-F5344CB8AC3E}">
        <p14:creationId xmlns:p14="http://schemas.microsoft.com/office/powerpoint/2010/main" val="160111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68963"/>
          </a:xfrm>
        </p:spPr>
        <p:txBody>
          <a:bodyPr>
            <a:noAutofit/>
          </a:bodyPr>
          <a:lstStyle/>
          <a:p>
            <a:pPr marL="0" marR="0" indent="0" algn="l">
              <a:lnSpc>
                <a:spcPct val="150000"/>
              </a:lnSpc>
              <a:spcBef>
                <a:spcPts val="0"/>
              </a:spcBef>
              <a:spcAft>
                <a:spcPts val="800"/>
              </a:spcAft>
              <a:buNone/>
            </a:pPr>
            <a:endParaRPr lang="en-US" sz="2800" b="1" dirty="0" smtClean="0">
              <a:effectLst/>
              <a:latin typeface="Times New Roman"/>
              <a:ea typeface="Calibri"/>
              <a:cs typeface="Arial"/>
            </a:endParaRPr>
          </a:p>
          <a:p>
            <a:pPr marL="0" marR="0" indent="0" algn="l">
              <a:lnSpc>
                <a:spcPct val="150000"/>
              </a:lnSpc>
              <a:spcBef>
                <a:spcPts val="0"/>
              </a:spcBef>
              <a:spcAft>
                <a:spcPts val="800"/>
              </a:spcAft>
              <a:buNone/>
            </a:pPr>
            <a:r>
              <a:rPr lang="en-US" sz="2800" b="1" dirty="0" smtClean="0">
                <a:effectLst/>
                <a:latin typeface="Times New Roman"/>
                <a:ea typeface="Calibri"/>
                <a:cs typeface="Arial"/>
              </a:rPr>
              <a:t>10</a:t>
            </a:r>
            <a:r>
              <a:rPr lang="en-US" sz="2800" b="1" dirty="0" smtClean="0">
                <a:effectLst/>
                <a:latin typeface="Times New Roman"/>
                <a:ea typeface="Calibri"/>
                <a:cs typeface="Arial"/>
              </a:rPr>
              <a:t>. Vacuoles- </a:t>
            </a:r>
            <a:r>
              <a:rPr lang="en-US" sz="2800" dirty="0" smtClean="0">
                <a:effectLst/>
                <a:latin typeface="Times New Roman"/>
                <a:ea typeface="Calibri"/>
                <a:cs typeface="Arial"/>
              </a:rPr>
              <a:t>Vacuoles are storage sacs for solid or liquid contents vacuoles are small sized in animal cells while plant cells have very large vacuoles.</a:t>
            </a:r>
            <a:br>
              <a:rPr lang="en-US" sz="2800" dirty="0" smtClean="0">
                <a:effectLst/>
                <a:latin typeface="Times New Roman"/>
                <a:ea typeface="Calibri"/>
                <a:cs typeface="Arial"/>
              </a:rPr>
            </a:br>
            <a:r>
              <a:rPr lang="en-US" sz="2800" dirty="0" smtClean="0">
                <a:effectLst/>
                <a:latin typeface="Times New Roman"/>
                <a:ea typeface="Calibri"/>
                <a:cs typeface="Arial"/>
              </a:rPr>
              <a:t>Many substances of importance in the life of the plant cell are stored in vacuoles. These include amino acids and some proteins.</a:t>
            </a:r>
            <a:endParaRPr lang="en-US" sz="2000" dirty="0" smtClean="0">
              <a:ea typeface="Calibri"/>
              <a:cs typeface="Arial"/>
            </a:endParaRPr>
          </a:p>
          <a:p>
            <a:pPr marL="0" marR="0" indent="0" algn="l">
              <a:lnSpc>
                <a:spcPct val="150000"/>
              </a:lnSpc>
              <a:spcBef>
                <a:spcPts val="0"/>
              </a:spcBef>
              <a:spcAft>
                <a:spcPts val="800"/>
              </a:spcAft>
              <a:buNone/>
            </a:pPr>
            <a:r>
              <a:rPr lang="en-US" sz="2800" dirty="0" smtClean="0">
                <a:effectLst/>
                <a:latin typeface="Times New Roman"/>
                <a:ea typeface="Calibri"/>
                <a:cs typeface="Arial"/>
              </a:rPr>
              <a:t> </a:t>
            </a:r>
            <a:endParaRPr lang="en-US" sz="2000" dirty="0">
              <a:ea typeface="Calibri"/>
              <a:cs typeface="Arial"/>
            </a:endParaRPr>
          </a:p>
        </p:txBody>
      </p:sp>
    </p:spTree>
    <p:extLst>
      <p:ext uri="{BB962C8B-B14F-4D97-AF65-F5344CB8AC3E}">
        <p14:creationId xmlns:p14="http://schemas.microsoft.com/office/powerpoint/2010/main" val="288323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en-US" sz="6600" dirty="0" smtClean="0">
                <a:latin typeface="Mongolian Baiti" pitchFamily="66" charset="0"/>
                <a:cs typeface="Mongolian Baiti" pitchFamily="66" charset="0"/>
              </a:rPr>
              <a:t>Thank you </a:t>
            </a:r>
            <a:endParaRPr lang="ar-IQ" sz="6600" dirty="0">
              <a:latin typeface="Mongolian Baiti" pitchFamily="66" charset="0"/>
            </a:endParaRPr>
          </a:p>
        </p:txBody>
      </p:sp>
    </p:spTree>
    <p:extLst>
      <p:ext uri="{BB962C8B-B14F-4D97-AF65-F5344CB8AC3E}">
        <p14:creationId xmlns:p14="http://schemas.microsoft.com/office/powerpoint/2010/main" val="3074202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5791200"/>
          </a:xfrm>
        </p:spPr>
        <p:txBody>
          <a:bodyPr>
            <a:normAutofit/>
          </a:bodyPr>
          <a:lstStyle/>
          <a:p>
            <a:pPr marL="0" marR="0" indent="0" algn="just">
              <a:lnSpc>
                <a:spcPct val="150000"/>
              </a:lnSpc>
              <a:spcBef>
                <a:spcPts val="0"/>
              </a:spcBef>
              <a:spcAft>
                <a:spcPts val="0"/>
              </a:spcAft>
              <a:buNone/>
            </a:pPr>
            <a:r>
              <a:rPr lang="en-US" sz="2800" dirty="0">
                <a:latin typeface="Times New Roman"/>
                <a:ea typeface="Calibri"/>
                <a:cs typeface="Arial"/>
              </a:rPr>
              <a:t>T</a:t>
            </a:r>
            <a:r>
              <a:rPr lang="en-US" sz="2800" dirty="0" smtClean="0">
                <a:effectLst/>
                <a:latin typeface="Times New Roman"/>
                <a:ea typeface="Calibri"/>
                <a:cs typeface="Arial"/>
              </a:rPr>
              <a:t>he maintenance of health is that there be optimal dietary intake of a number of chemicals; the chief of these are </a:t>
            </a:r>
            <a:r>
              <a:rPr lang="en-US" sz="2800" b="1" dirty="0" smtClean="0">
                <a:effectLst/>
                <a:latin typeface="Times New Roman"/>
                <a:ea typeface="Calibri"/>
                <a:cs typeface="Arial"/>
              </a:rPr>
              <a:t>vitamins</a:t>
            </a:r>
            <a:r>
              <a:rPr lang="en-US" sz="2800" b="1" dirty="0" smtClean="0">
                <a:effectLst/>
                <a:latin typeface="Times New Roman"/>
                <a:ea typeface="Calibri"/>
                <a:cs typeface="Arial"/>
              </a:rPr>
              <a:t>,</a:t>
            </a:r>
            <a:r>
              <a:rPr lang="en-US" sz="2800" dirty="0" smtClean="0">
                <a:ea typeface="Calibri"/>
                <a:cs typeface="Arial"/>
              </a:rPr>
              <a:t> </a:t>
            </a:r>
            <a:r>
              <a:rPr lang="en-US" sz="2800" b="1" dirty="0" smtClean="0">
                <a:effectLst/>
                <a:latin typeface="Times New Roman"/>
                <a:ea typeface="Calibri"/>
                <a:cs typeface="Arial"/>
              </a:rPr>
              <a:t>amino acids</a:t>
            </a:r>
            <a:r>
              <a:rPr lang="en-US" sz="2800" b="1" dirty="0" smtClean="0">
                <a:effectLst/>
                <a:latin typeface="Times New Roman"/>
                <a:ea typeface="Calibri"/>
                <a:cs typeface="Arial"/>
              </a:rPr>
              <a:t>,</a:t>
            </a:r>
            <a:r>
              <a:rPr lang="en-US" sz="2800" dirty="0" smtClean="0">
                <a:effectLst/>
                <a:latin typeface="Times New Roman"/>
                <a:ea typeface="Calibri"/>
                <a:cs typeface="Arial"/>
              </a:rPr>
              <a:t> </a:t>
            </a:r>
            <a:r>
              <a:rPr lang="en-US" sz="2800" b="1" dirty="0" smtClean="0">
                <a:effectLst/>
                <a:latin typeface="Times New Roman"/>
                <a:ea typeface="Calibri"/>
                <a:cs typeface="Arial"/>
              </a:rPr>
              <a:t>fatty acids, </a:t>
            </a:r>
            <a:r>
              <a:rPr lang="en-US" sz="2800" dirty="0" smtClean="0">
                <a:effectLst/>
                <a:latin typeface="Times New Roman"/>
                <a:ea typeface="Calibri"/>
                <a:cs typeface="Arial"/>
              </a:rPr>
              <a:t>various </a:t>
            </a:r>
            <a:r>
              <a:rPr lang="en-US" sz="2800" b="1" dirty="0" smtClean="0">
                <a:effectLst/>
                <a:latin typeface="Times New Roman"/>
                <a:ea typeface="Calibri"/>
                <a:cs typeface="Arial"/>
              </a:rPr>
              <a:t>minerals, </a:t>
            </a:r>
            <a:r>
              <a:rPr lang="en-US" sz="2800" dirty="0" smtClean="0">
                <a:effectLst/>
                <a:latin typeface="Times New Roman"/>
                <a:ea typeface="Calibri"/>
                <a:cs typeface="Arial"/>
              </a:rPr>
              <a:t>and </a:t>
            </a:r>
            <a:r>
              <a:rPr lang="en-US" sz="2800" b="1" dirty="0" smtClean="0">
                <a:effectLst/>
                <a:latin typeface="Times New Roman"/>
                <a:ea typeface="Calibri"/>
                <a:cs typeface="Arial"/>
              </a:rPr>
              <a:t>water. </a:t>
            </a:r>
            <a:r>
              <a:rPr lang="en-US" sz="2800" dirty="0" smtClean="0">
                <a:effectLst/>
                <a:latin typeface="Times New Roman"/>
                <a:ea typeface="Calibri"/>
                <a:cs typeface="Arial"/>
              </a:rPr>
              <a:t>Because much of the subject matter of both biochemistry and nutrition is concerned with the study of various aspects of these chemicals, there is a close relationship between these two sciences.                                                                             </a:t>
            </a:r>
            <a:endParaRPr lang="en-US" sz="2800" dirty="0">
              <a:ea typeface="Calibri"/>
              <a:cs typeface="Arial"/>
            </a:endParaRPr>
          </a:p>
        </p:txBody>
      </p:sp>
    </p:spTree>
    <p:extLst>
      <p:ext uri="{BB962C8B-B14F-4D97-AF65-F5344CB8AC3E}">
        <p14:creationId xmlns:p14="http://schemas.microsoft.com/office/powerpoint/2010/main" val="416467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5821363"/>
          </a:xfrm>
        </p:spPr>
        <p:txBody>
          <a:bodyPr>
            <a:noAutofit/>
          </a:bodyPr>
          <a:lstStyle/>
          <a:p>
            <a:pPr marL="0" marR="0" indent="0" algn="l">
              <a:lnSpc>
                <a:spcPct val="150000"/>
              </a:lnSpc>
              <a:spcBef>
                <a:spcPts val="0"/>
              </a:spcBef>
              <a:spcAft>
                <a:spcPts val="0"/>
              </a:spcAft>
              <a:buNone/>
            </a:pPr>
            <a:r>
              <a:rPr lang="en-US" sz="2800" dirty="0" smtClean="0">
                <a:solidFill>
                  <a:srgbClr val="000000"/>
                </a:solidFill>
                <a:effectLst/>
                <a:latin typeface="Times New Roman"/>
                <a:ea typeface="Calibri"/>
                <a:cs typeface="Arial"/>
              </a:rPr>
              <a:t>We believe that most if not all diseases are result of abnormalities of molecules, chemical reactions, or biochemical processes. The major factors responsible for causing diseases in animals and humans are :- </a:t>
            </a:r>
            <a:endParaRPr lang="en-US" sz="2000" dirty="0">
              <a:ea typeface="Calibri"/>
              <a:cs typeface="Arial"/>
            </a:endParaRPr>
          </a:p>
          <a:p>
            <a:pPr marL="0" marR="0" indent="0" algn="l">
              <a:lnSpc>
                <a:spcPct val="150000"/>
              </a:lnSpc>
              <a:spcBef>
                <a:spcPts val="0"/>
              </a:spcBef>
              <a:spcAft>
                <a:spcPts val="0"/>
              </a:spcAft>
              <a:buNone/>
            </a:pPr>
            <a:r>
              <a:rPr lang="en-US" sz="2800" dirty="0" smtClean="0">
                <a:effectLst/>
                <a:latin typeface="Times New Roman"/>
                <a:ea typeface="Calibri"/>
                <a:cs typeface="Arial"/>
              </a:rPr>
              <a:t>1. Physical agents: Extremes of temperature, sudden changes in atmospheric pressure, radiation, electric shock.</a:t>
            </a:r>
            <a:endParaRPr lang="en-US" sz="2000" dirty="0">
              <a:ea typeface="Calibri"/>
              <a:cs typeface="Arial"/>
            </a:endParaRPr>
          </a:p>
          <a:p>
            <a:pPr marL="0" marR="0" indent="0" algn="l">
              <a:lnSpc>
                <a:spcPct val="150000"/>
              </a:lnSpc>
              <a:spcBef>
                <a:spcPts val="0"/>
              </a:spcBef>
              <a:spcAft>
                <a:spcPts val="0"/>
              </a:spcAft>
              <a:buNone/>
            </a:pPr>
            <a:r>
              <a:rPr lang="en-US" sz="2800" dirty="0" smtClean="0">
                <a:effectLst/>
                <a:latin typeface="Times New Roman"/>
                <a:ea typeface="Calibri"/>
                <a:cs typeface="Arial"/>
              </a:rPr>
              <a:t>2. Chemical agents, including drugs: Certain toxic compounds, etc.</a:t>
            </a:r>
            <a:endParaRPr lang="en-US" sz="2000" dirty="0">
              <a:ea typeface="Calibri"/>
              <a:cs typeface="Arial"/>
            </a:endParaRPr>
          </a:p>
          <a:p>
            <a:pPr marL="0" marR="0" indent="0" algn="l">
              <a:lnSpc>
                <a:spcPct val="150000"/>
              </a:lnSpc>
              <a:spcBef>
                <a:spcPts val="0"/>
              </a:spcBef>
              <a:spcAft>
                <a:spcPts val="0"/>
              </a:spcAft>
              <a:buNone/>
            </a:pPr>
            <a:r>
              <a:rPr lang="en-US" sz="2800" dirty="0" smtClean="0">
                <a:effectLst/>
                <a:latin typeface="Times New Roman"/>
                <a:ea typeface="Calibri"/>
                <a:cs typeface="Arial"/>
              </a:rPr>
              <a:t>3. Biologic agents: Viruses, bacteria, fungi, higher forms of parasites.</a:t>
            </a:r>
            <a:endParaRPr lang="en-US" sz="2000" dirty="0">
              <a:ea typeface="Calibri"/>
              <a:cs typeface="Arial"/>
            </a:endParaRPr>
          </a:p>
          <a:p>
            <a:pPr marL="0" indent="0" algn="l">
              <a:buNone/>
            </a:pPr>
            <a:endParaRPr lang="en-US" sz="2800" dirty="0"/>
          </a:p>
        </p:txBody>
      </p:sp>
    </p:spTree>
    <p:extLst>
      <p:ext uri="{BB962C8B-B14F-4D97-AF65-F5344CB8AC3E}">
        <p14:creationId xmlns:p14="http://schemas.microsoft.com/office/powerpoint/2010/main" val="381410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lvl="0" indent="0" algn="l">
              <a:lnSpc>
                <a:spcPct val="150000"/>
              </a:lnSpc>
              <a:spcBef>
                <a:spcPts val="0"/>
              </a:spcBef>
              <a:buClr>
                <a:srgbClr val="9BBB59"/>
              </a:buClr>
              <a:buNone/>
            </a:pPr>
            <a:r>
              <a:rPr lang="en-US" sz="2400" dirty="0">
                <a:solidFill>
                  <a:prstClr val="black"/>
                </a:solidFill>
                <a:latin typeface="Times New Roman"/>
                <a:ea typeface="Calibri"/>
                <a:cs typeface="Arial"/>
              </a:rPr>
              <a:t>4. Oxygen lack: Loss of blood supply, depletion of the oxygen-carrying capacity of the blood, poisoning of the oxidative enzymes</a:t>
            </a:r>
            <a:r>
              <a:rPr lang="en-US" sz="2400" dirty="0" smtClean="0">
                <a:solidFill>
                  <a:prstClr val="black"/>
                </a:solidFill>
                <a:latin typeface="Times New Roman"/>
                <a:ea typeface="Calibri"/>
                <a:cs typeface="Arial"/>
              </a:rPr>
              <a:t>.</a:t>
            </a:r>
            <a:endParaRPr lang="en-US" dirty="0" smtClean="0">
              <a:effectLst/>
              <a:latin typeface="Times New Roman"/>
              <a:ea typeface="Calibri"/>
              <a:cs typeface="Arial"/>
            </a:endParaRPr>
          </a:p>
          <a:p>
            <a:pPr marL="0" marR="0" indent="0" algn="l">
              <a:lnSpc>
                <a:spcPct val="150000"/>
              </a:lnSpc>
              <a:spcBef>
                <a:spcPts val="0"/>
              </a:spcBef>
              <a:spcAft>
                <a:spcPts val="0"/>
              </a:spcAft>
              <a:buNone/>
            </a:pPr>
            <a:r>
              <a:rPr lang="en-US" dirty="0" smtClean="0">
                <a:effectLst/>
                <a:latin typeface="Times New Roman"/>
                <a:ea typeface="Calibri"/>
                <a:cs typeface="Arial"/>
              </a:rPr>
              <a:t>5. Genetic disorders: Congenital, molecular.</a:t>
            </a:r>
            <a:endParaRPr lang="en-US" sz="2400" dirty="0">
              <a:ea typeface="Calibri"/>
              <a:cs typeface="Arial"/>
            </a:endParaRPr>
          </a:p>
          <a:p>
            <a:pPr marL="0" marR="0" indent="0" algn="l">
              <a:lnSpc>
                <a:spcPct val="150000"/>
              </a:lnSpc>
              <a:spcBef>
                <a:spcPts val="0"/>
              </a:spcBef>
              <a:spcAft>
                <a:spcPts val="0"/>
              </a:spcAft>
              <a:buNone/>
            </a:pPr>
            <a:r>
              <a:rPr lang="en-US" dirty="0" smtClean="0">
                <a:effectLst/>
                <a:latin typeface="Times New Roman"/>
                <a:ea typeface="Calibri"/>
                <a:cs typeface="Arial"/>
              </a:rPr>
              <a:t>6. Immunologic reactions: Autoimmune disease.</a:t>
            </a:r>
            <a:endParaRPr lang="en-US" sz="2400" dirty="0">
              <a:ea typeface="Calibri"/>
              <a:cs typeface="Arial"/>
            </a:endParaRPr>
          </a:p>
          <a:p>
            <a:pPr marL="0" marR="0" indent="0" algn="l">
              <a:lnSpc>
                <a:spcPct val="150000"/>
              </a:lnSpc>
              <a:spcBef>
                <a:spcPts val="0"/>
              </a:spcBef>
              <a:spcAft>
                <a:spcPts val="0"/>
              </a:spcAft>
              <a:buNone/>
            </a:pPr>
            <a:r>
              <a:rPr lang="en-US" dirty="0" smtClean="0">
                <a:effectLst/>
                <a:latin typeface="Times New Roman"/>
                <a:ea typeface="Calibri"/>
                <a:cs typeface="Arial"/>
              </a:rPr>
              <a:t>7. Nutritional imbalances: Deficiencies, excesses.</a:t>
            </a:r>
            <a:endParaRPr lang="en-US" sz="2400" dirty="0">
              <a:ea typeface="Calibri"/>
              <a:cs typeface="Arial"/>
            </a:endParaRPr>
          </a:p>
          <a:p>
            <a:pPr marL="0" marR="0" indent="0" algn="l">
              <a:lnSpc>
                <a:spcPct val="150000"/>
              </a:lnSpc>
              <a:spcBef>
                <a:spcPts val="0"/>
              </a:spcBef>
              <a:spcAft>
                <a:spcPts val="0"/>
              </a:spcAft>
              <a:buNone/>
            </a:pPr>
            <a:r>
              <a:rPr lang="en-US" dirty="0" smtClean="0">
                <a:effectLst/>
                <a:latin typeface="Times New Roman"/>
                <a:ea typeface="Calibri"/>
                <a:cs typeface="Arial"/>
              </a:rPr>
              <a:t>8. Endocrine imbalances: Hormonal deficiencies, excesses.</a:t>
            </a:r>
            <a:endParaRPr lang="en-US" sz="2400" dirty="0">
              <a:ea typeface="Calibri"/>
              <a:cs typeface="Arial"/>
            </a:endParaRPr>
          </a:p>
          <a:p>
            <a:pPr marL="0" marR="0" indent="0" algn="l">
              <a:lnSpc>
                <a:spcPct val="150000"/>
              </a:lnSpc>
              <a:spcBef>
                <a:spcPts val="0"/>
              </a:spcBef>
              <a:spcAft>
                <a:spcPts val="0"/>
              </a:spcAft>
              <a:buNone/>
            </a:pPr>
            <a:r>
              <a:rPr lang="en-US" dirty="0" smtClean="0">
                <a:solidFill>
                  <a:srgbClr val="000000"/>
                </a:solidFill>
                <a:effectLst/>
                <a:latin typeface="Times New Roman"/>
                <a:ea typeface="Calibri"/>
                <a:cs typeface="Arial"/>
              </a:rPr>
              <a:t>All of them affect one or more chemical reactions or molecules in the body.</a:t>
            </a:r>
            <a:r>
              <a:rPr lang="en-US" b="1" i="1" dirty="0" smtClean="0">
                <a:effectLst/>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50457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marR="0" indent="0" algn="l">
              <a:lnSpc>
                <a:spcPct val="150000"/>
              </a:lnSpc>
              <a:spcBef>
                <a:spcPts val="0"/>
              </a:spcBef>
              <a:spcAft>
                <a:spcPts val="0"/>
              </a:spcAft>
              <a:buNone/>
            </a:pPr>
            <a:endParaRPr lang="en-US" sz="2800" b="1" dirty="0" smtClean="0">
              <a:solidFill>
                <a:srgbClr val="660000"/>
              </a:solidFill>
              <a:effectLst/>
              <a:latin typeface="Times New Roman"/>
              <a:ea typeface="Calibri"/>
              <a:cs typeface="Arial"/>
            </a:endParaRPr>
          </a:p>
          <a:p>
            <a:pPr marL="0" marR="0" indent="0" algn="l">
              <a:lnSpc>
                <a:spcPct val="150000"/>
              </a:lnSpc>
              <a:spcBef>
                <a:spcPts val="0"/>
              </a:spcBef>
              <a:spcAft>
                <a:spcPts val="0"/>
              </a:spcAft>
              <a:buNone/>
            </a:pPr>
            <a:r>
              <a:rPr lang="en-US" sz="2800" b="1" dirty="0" smtClean="0">
                <a:solidFill>
                  <a:srgbClr val="660000"/>
                </a:solidFill>
                <a:effectLst/>
                <a:latin typeface="Times New Roman"/>
                <a:ea typeface="Calibri"/>
                <a:cs typeface="Arial"/>
              </a:rPr>
              <a:t>Cell Structure &amp; Function</a:t>
            </a:r>
            <a:endParaRPr lang="en-US" sz="2800" dirty="0">
              <a:ea typeface="Calibri"/>
              <a:cs typeface="Arial"/>
            </a:endParaRPr>
          </a:p>
          <a:p>
            <a:pPr marL="0" marR="0" indent="0" algn="l">
              <a:lnSpc>
                <a:spcPct val="150000"/>
              </a:lnSpc>
              <a:spcBef>
                <a:spcPts val="0"/>
              </a:spcBef>
              <a:spcAft>
                <a:spcPts val="0"/>
              </a:spcAft>
              <a:buNone/>
            </a:pPr>
            <a:r>
              <a:rPr lang="en-US" sz="2800" dirty="0" smtClean="0">
                <a:solidFill>
                  <a:srgbClr val="000000"/>
                </a:solidFill>
                <a:effectLst/>
                <a:latin typeface="Times New Roman"/>
                <a:ea typeface="Calibri"/>
                <a:cs typeface="Arial"/>
              </a:rPr>
              <a:t>The smallest organisms consist of single cells and are microscopic. Larger, multicellular organisms contain many different types of cells, which vary in size, shape, and specialized function. All cells of the simplest and most complex organisms share certain fundamental properties, which can be seen at the biochemical level.</a:t>
            </a:r>
            <a:endParaRPr lang="en-US" sz="2800" dirty="0">
              <a:ea typeface="Calibri"/>
              <a:cs typeface="Arial"/>
            </a:endParaRPr>
          </a:p>
          <a:p>
            <a:pPr marL="0" indent="0" algn="l">
              <a:buNone/>
            </a:pPr>
            <a:endParaRPr lang="en-US" sz="2800" dirty="0"/>
          </a:p>
        </p:txBody>
      </p:sp>
    </p:spTree>
    <p:extLst>
      <p:ext uri="{BB962C8B-B14F-4D97-AF65-F5344CB8AC3E}">
        <p14:creationId xmlns:p14="http://schemas.microsoft.com/office/powerpoint/2010/main" val="197145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Major Cell organelles are as follows:-  </a:t>
            </a:r>
            <a:r>
              <a:rPr lang="en-US" dirty="0" smtClean="0">
                <a:effectLst/>
                <a:latin typeface="Times New Roman"/>
                <a:ea typeface="Calibri"/>
                <a:cs typeface="Arial"/>
              </a:rPr>
              <a:t/>
            </a:r>
            <a:br>
              <a:rPr lang="en-US" dirty="0" smtClean="0">
                <a:effectLst/>
                <a:latin typeface="Times New Roman"/>
                <a:ea typeface="Calibri"/>
                <a:cs typeface="Arial"/>
              </a:rPr>
            </a:br>
            <a:r>
              <a:rPr lang="en-US" b="1" dirty="0" smtClean="0">
                <a:effectLst/>
                <a:latin typeface="Times New Roman"/>
                <a:ea typeface="Calibri"/>
                <a:cs typeface="Arial"/>
              </a:rPr>
              <a:t>1.Cell Membrane-</a:t>
            </a:r>
            <a:r>
              <a:rPr lang="en-US" dirty="0" smtClean="0">
                <a:effectLst/>
                <a:latin typeface="Times New Roman"/>
                <a:ea typeface="Calibri"/>
                <a:cs typeface="Arial"/>
              </a:rPr>
              <a:t> Cell membrane enclose the cell and regulates the in and out flow of substance. It is also known as plasma membrane which form the covering of animal cell. It is elastic, living, double layer and permeable membrane. It is made up of protein and lipid molecules.</a:t>
            </a:r>
            <a:endParaRPr lang="en-US" sz="2400" dirty="0">
              <a:ea typeface="Calibri"/>
              <a:cs typeface="Arial"/>
            </a:endParaRPr>
          </a:p>
          <a:p>
            <a:pPr marL="0" marR="0" indent="0" algn="l">
              <a:lnSpc>
                <a:spcPct val="150000"/>
              </a:lnSpc>
              <a:spcBef>
                <a:spcPts val="0"/>
              </a:spcBef>
              <a:spcAft>
                <a:spcPts val="800"/>
              </a:spcAft>
              <a:buNone/>
            </a:pPr>
            <a:r>
              <a:rPr lang="en-US" b="1" dirty="0" smtClean="0">
                <a:effectLst/>
                <a:latin typeface="Times New Roman"/>
                <a:ea typeface="Calibri"/>
                <a:cs typeface="Arial"/>
              </a:rPr>
              <a:t>Function-</a:t>
            </a:r>
            <a:r>
              <a:rPr lang="en-US" dirty="0" smtClean="0">
                <a:effectLst/>
                <a:latin typeface="Times New Roman"/>
                <a:ea typeface="Calibri"/>
                <a:cs typeface="Arial"/>
              </a:rPr>
              <a:t>It regulated movement of molecules inside and outside the cell.</a:t>
            </a:r>
            <a:endParaRPr lang="en-US" sz="2400" dirty="0">
              <a:ea typeface="Calibri"/>
              <a:cs typeface="Arial"/>
            </a:endParaRPr>
          </a:p>
          <a:p>
            <a:pPr marL="0" indent="0" algn="l">
              <a:buNone/>
            </a:pPr>
            <a:endParaRPr lang="en-US" dirty="0"/>
          </a:p>
        </p:txBody>
      </p:sp>
    </p:spTree>
    <p:extLst>
      <p:ext uri="{BB962C8B-B14F-4D97-AF65-F5344CB8AC3E}">
        <p14:creationId xmlns:p14="http://schemas.microsoft.com/office/powerpoint/2010/main" val="409061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8458200" cy="5410200"/>
          </a:xfrm>
        </p:spPr>
      </p:pic>
    </p:spTree>
    <p:extLst>
      <p:ext uri="{BB962C8B-B14F-4D97-AF65-F5344CB8AC3E}">
        <p14:creationId xmlns:p14="http://schemas.microsoft.com/office/powerpoint/2010/main" val="36631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5867400"/>
          </a:xfrm>
        </p:spPr>
        <p:txBody>
          <a:bodyPr>
            <a:normAutofit/>
          </a:bodyPr>
          <a:lstStyle/>
          <a:p>
            <a:pPr marL="0" marR="0" indent="0" algn="l">
              <a:lnSpc>
                <a:spcPct val="150000"/>
              </a:lnSpc>
              <a:spcBef>
                <a:spcPts val="0"/>
              </a:spcBef>
              <a:spcAft>
                <a:spcPts val="800"/>
              </a:spcAft>
              <a:buNone/>
            </a:pPr>
            <a:r>
              <a:rPr lang="en-US" b="1" dirty="0" smtClean="0">
                <a:effectLst/>
                <a:latin typeface="Times New Roman"/>
                <a:ea typeface="Calibri"/>
                <a:cs typeface="Arial"/>
              </a:rPr>
              <a:t>2. Cell Wall</a:t>
            </a:r>
            <a:r>
              <a:rPr lang="en-US" dirty="0" smtClean="0">
                <a:effectLst/>
                <a:latin typeface="Times New Roman"/>
                <a:ea typeface="Calibri"/>
                <a:cs typeface="Arial"/>
              </a:rPr>
              <a:t> – The outer layer in the plant cell is called cell wall. The cell wall lies outside the plasma membrane. The plant cell wall is mainly composed of cellulose and </a:t>
            </a:r>
            <a:r>
              <a:rPr lang="en-US" dirty="0" smtClean="0">
                <a:latin typeface="Times New Roman"/>
                <a:ea typeface="Calibri"/>
                <a:cs typeface="Arial"/>
              </a:rPr>
              <a:t>pec</a:t>
            </a:r>
            <a:r>
              <a:rPr lang="en-US" dirty="0" smtClean="0">
                <a:effectLst/>
                <a:latin typeface="Times New Roman"/>
                <a:ea typeface="Calibri"/>
                <a:cs typeface="Arial"/>
              </a:rPr>
              <a:t>tin</a:t>
            </a:r>
            <a:r>
              <a:rPr lang="en-US" dirty="0" smtClean="0">
                <a:effectLst/>
                <a:latin typeface="Times New Roman"/>
                <a:ea typeface="Calibri"/>
                <a:cs typeface="Arial"/>
              </a:rPr>
              <a:t>. Cellulose is a complex substance and provides structural strength to plant</a:t>
            </a:r>
            <a:r>
              <a:rPr lang="en-US" dirty="0" smtClean="0">
                <a:effectLst/>
                <a:latin typeface="Times New Roman"/>
                <a:ea typeface="Calibri"/>
                <a:cs typeface="Arial"/>
              </a:rPr>
              <a:t>.</a:t>
            </a:r>
            <a:endParaRPr lang="en-US" sz="2400" dirty="0">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65532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023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224</TotalTime>
  <Words>530</Words>
  <Application>Microsoft Office PowerPoint</Application>
  <PresentationFormat>عرض على الشاشة (3:4)‏</PresentationFormat>
  <Paragraphs>40</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تدفق</vt:lpstr>
      <vt:lpstr>Biochemistry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 </dc:title>
  <dc:creator>asus</dc:creator>
  <cp:lastModifiedBy>Maher</cp:lastModifiedBy>
  <cp:revision>64</cp:revision>
  <dcterms:created xsi:type="dcterms:W3CDTF">2018-10-23T06:15:02Z</dcterms:created>
  <dcterms:modified xsi:type="dcterms:W3CDTF">2018-11-25T18:54:55Z</dcterms:modified>
</cp:coreProperties>
</file>